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9" r:id="rId3"/>
    <p:sldId id="257" r:id="rId4"/>
    <p:sldId id="299" r:id="rId5"/>
    <p:sldId id="258" r:id="rId6"/>
    <p:sldId id="260" r:id="rId7"/>
    <p:sldId id="267" r:id="rId8"/>
    <p:sldId id="270" r:id="rId9"/>
    <p:sldId id="263" r:id="rId10"/>
    <p:sldId id="264" r:id="rId11"/>
    <p:sldId id="266" r:id="rId12"/>
    <p:sldId id="271" r:id="rId13"/>
    <p:sldId id="265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2" r:id="rId24"/>
    <p:sldId id="281" r:id="rId25"/>
    <p:sldId id="280" r:id="rId26"/>
    <p:sldId id="283" r:id="rId27"/>
    <p:sldId id="284" r:id="rId28"/>
    <p:sldId id="285" r:id="rId29"/>
    <p:sldId id="286" r:id="rId30"/>
    <p:sldId id="288" r:id="rId31"/>
    <p:sldId id="290" r:id="rId32"/>
    <p:sldId id="289" r:id="rId33"/>
    <p:sldId id="291" r:id="rId34"/>
    <p:sldId id="292" r:id="rId35"/>
    <p:sldId id="293" r:id="rId36"/>
    <p:sldId id="295" r:id="rId37"/>
    <p:sldId id="294" r:id="rId38"/>
    <p:sldId id="298" r:id="rId39"/>
    <p:sldId id="300" r:id="rId40"/>
    <p:sldId id="301" r:id="rId4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A06D679-6034-4E78-A596-5447578EDB61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CB3ADB-F18A-4AA6-A098-EEBE1ADF7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30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2F93B-AEBE-4068-9B40-6CC54ED0803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CEEDC-5112-450A-80F9-1E64C8F6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8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4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47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9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78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23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21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0175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756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84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365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17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75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104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09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6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182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127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029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5925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456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484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6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9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956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5892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73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031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147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263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897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424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41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4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62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94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61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1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5CEEDC-5112-450A-80F9-1E64C8F6ADC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0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281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5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584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6011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19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75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8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11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5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32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0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6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286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89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7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2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0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6922E55-B433-4DA7-93A2-CFAA65CA1D40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6E58B8F-BD3E-4970-BB85-52706ACFA4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5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hilincoln.org/uploads/3/4/1/0/34105502/nifa_target_area_map_-_omaha_douglas.pdf" TargetMode="Externa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maharealtors.com/RegionalMLS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paragonconnect.paragonrels.com/paragon/search/item/148-basic-search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Dakota@OmahaREALTORS.com" TargetMode="External"/><Relationship Id="rId2" Type="http://schemas.openxmlformats.org/officeDocument/2006/relationships/hyperlink" Target="mailto:Denise@OmahaREALTORS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Regional MLS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Upcoming Changes and Required Fields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E017B1-33FC-4B07-8874-386F1708D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966" y="1006904"/>
            <a:ext cx="3249415" cy="169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Residential Fields – Standard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Yes/No option has been created for ‘SID’ and the ‘SID Number’ field will only be required if ‘Yes’ is selected. </a:t>
            </a:r>
          </a:p>
          <a:p>
            <a:endParaRPr lang="en-US" dirty="0" smtClean="0"/>
          </a:p>
          <a:p>
            <a:r>
              <a:rPr lang="en-US" dirty="0" smtClean="0"/>
              <a:t>The SID Yes/No field will be required beginning January 7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338" y="4660124"/>
            <a:ext cx="4089309" cy="71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7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Residential Fields – General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5840541" cy="4486275"/>
          </a:xfrm>
        </p:spPr>
        <p:txBody>
          <a:bodyPr/>
          <a:lstStyle/>
          <a:p>
            <a:r>
              <a:rPr lang="en-US" dirty="0" smtClean="0"/>
              <a:t>‘Assessments’ has been updated to ‘HOA’</a:t>
            </a:r>
          </a:p>
          <a:p>
            <a:r>
              <a:rPr lang="en-US" dirty="0" smtClean="0"/>
              <a:t>It is currently required and will remain required</a:t>
            </a:r>
          </a:p>
          <a:p>
            <a:pPr lvl="1"/>
            <a:r>
              <a:rPr lang="en-US" dirty="0" smtClean="0"/>
              <a:t>If Yes is </a:t>
            </a:r>
            <a:r>
              <a:rPr lang="en-US" dirty="0" smtClean="0"/>
              <a:t>selected, </a:t>
            </a:r>
            <a:r>
              <a:rPr lang="en-US" dirty="0" smtClean="0"/>
              <a:t>supplementary questions will follow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241" y="1516699"/>
            <a:ext cx="4466667" cy="5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Residential Fields – General 	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368" y="2053031"/>
            <a:ext cx="6847619" cy="3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8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Residential Fields – General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435" y="1825625"/>
            <a:ext cx="6010835" cy="4351338"/>
          </a:xfrm>
        </p:spPr>
        <p:txBody>
          <a:bodyPr/>
          <a:lstStyle/>
          <a:p>
            <a:r>
              <a:rPr lang="en-US" dirty="0" smtClean="0"/>
              <a:t>‘Green Fields’ Features have been moved above ‘Legal Description’ and now incorporate an option for HERS with supplementary questions if HERS is selected. </a:t>
            </a:r>
          </a:p>
          <a:p>
            <a:endParaRPr lang="en-US" dirty="0" smtClean="0"/>
          </a:p>
          <a:p>
            <a:r>
              <a:rPr lang="en-US" dirty="0" smtClean="0"/>
              <a:t>‘Lot Dimension Source’ has been added as a </a:t>
            </a:r>
            <a:r>
              <a:rPr lang="en-US" dirty="0" smtClean="0"/>
              <a:t>picklist </a:t>
            </a:r>
            <a:r>
              <a:rPr lang="en-US" dirty="0" smtClean="0"/>
              <a:t>field and will be required beginning January 7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270" y="4663835"/>
            <a:ext cx="5590073" cy="9523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759" y="1911252"/>
            <a:ext cx="5103094" cy="186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Residential Fields – General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‘Fireplace Type’ features picklist has been added under the existing ‘# of Fireplaces’ field.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881" y="3061005"/>
            <a:ext cx="3665166" cy="16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80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Residential Fields – General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‘Garage Type’ features picklist has been moved under the ‘Garage Spaces’ field.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627" y="3037468"/>
            <a:ext cx="3748619" cy="24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3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Residential Fields – General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dirty="0" err="1" smtClean="0"/>
              <a:t>SqFt</a:t>
            </a:r>
            <a:r>
              <a:rPr lang="en-US" dirty="0" smtClean="0"/>
              <a:t> Source’ picklist has been added and will be required beginning January 7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‘Basement Features’ picklist has been added and will be required beginning January 7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012" y="2804159"/>
            <a:ext cx="3311279" cy="686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713" y="4912570"/>
            <a:ext cx="3346578" cy="98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Residential Fields – General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‘Tax Database ID’ picklist has been added.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‘Model Name’ and ‘Builder’ fields have been moved under ‘Model Home’ Yes/No field.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506" y="2490651"/>
            <a:ext cx="3100367" cy="661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162" y="4605157"/>
            <a:ext cx="3193057" cy="10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0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Residential Fields – General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0000" y="1828799"/>
            <a:ext cx="7990749" cy="4348163"/>
          </a:xfrm>
        </p:spPr>
        <p:txBody>
          <a:bodyPr/>
          <a:lstStyle/>
          <a:p>
            <a:r>
              <a:rPr lang="en-US" dirty="0"/>
              <a:t>The existing ‘Style’ picklist has been divided into ‘Style’ and ‘Architecture’.</a:t>
            </a:r>
          </a:p>
          <a:p>
            <a:pPr lvl="1"/>
            <a:r>
              <a:rPr lang="en-US" dirty="0" smtClean="0"/>
              <a:t>1.75 Story has been added to ‘Style’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32544"/>
            <a:ext cx="4611428" cy="2544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177" y="3632543"/>
            <a:ext cx="4348801" cy="2570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9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Residential Fields – General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‘Bonus’ text field has been added under ‘Commission Compensation Code’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4204" y="2987001"/>
            <a:ext cx="6459598" cy="104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99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Regional MLS?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Eliminating geographic boundaries </a:t>
            </a:r>
          </a:p>
          <a:p>
            <a:r>
              <a:rPr lang="en-US" dirty="0" smtClean="0"/>
              <a:t>Creates a seamless search for REALTORS®</a:t>
            </a:r>
          </a:p>
          <a:p>
            <a:r>
              <a:rPr lang="en-US" dirty="0" smtClean="0"/>
              <a:t>Eliminates the need for brokers to manage and pay for multiple data feeds</a:t>
            </a:r>
          </a:p>
          <a:p>
            <a:r>
              <a:rPr lang="en-US" dirty="0" smtClean="0"/>
              <a:t>Produces better statistics with unified regional information</a:t>
            </a:r>
          </a:p>
          <a:p>
            <a:r>
              <a:rPr lang="en-US" dirty="0" smtClean="0"/>
              <a:t>Increases advanced training opportunities</a:t>
            </a:r>
          </a:p>
          <a:p>
            <a:r>
              <a:rPr lang="en-US" dirty="0" smtClean="0"/>
              <a:t>Follows NAR and State Association goals</a:t>
            </a:r>
          </a:p>
          <a:p>
            <a:r>
              <a:rPr lang="en-US" dirty="0" smtClean="0"/>
              <a:t>Increases the ability to enhance the MLS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Residential Fields – General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Neigh Rev Strat Area’ Yes/No field has been added.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NIFA Target Area’ Yes/No field has been added and will be required beginning January 7</a:t>
            </a:r>
            <a:r>
              <a:rPr lang="en-US" baseline="30000" dirty="0" smtClean="0"/>
              <a:t>th</a:t>
            </a:r>
            <a:r>
              <a:rPr lang="en-US" dirty="0" smtClean="0"/>
              <a:t>. (Nebraska Investment Finance Authority)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779" y="2650111"/>
            <a:ext cx="3358787" cy="4675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779" y="4580709"/>
            <a:ext cx="3411888" cy="44415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33245" y="5503421"/>
            <a:ext cx="3236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NIFA Target Area Omaha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Residential Fields – General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‘Unbranded Virtual Tour’ field and ‘Unbranded Video Link’ have been added.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338" y="3015113"/>
            <a:ext cx="5345062" cy="281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Room Dimensions and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*Please note, the order of levels have changed. They will now be ordered:</a:t>
            </a:r>
          </a:p>
          <a:p>
            <a:pPr lvl="1"/>
            <a:r>
              <a:rPr lang="en-US" dirty="0" smtClean="0"/>
              <a:t>Main floor, 2</a:t>
            </a:r>
            <a:r>
              <a:rPr lang="en-US" baseline="30000" dirty="0" smtClean="0"/>
              <a:t>nd</a:t>
            </a:r>
            <a:r>
              <a:rPr lang="en-US" dirty="0" smtClean="0"/>
              <a:t> floor, 3</a:t>
            </a:r>
            <a:r>
              <a:rPr lang="en-US" baseline="30000" dirty="0" smtClean="0"/>
              <a:t>rd</a:t>
            </a:r>
            <a:r>
              <a:rPr lang="en-US" dirty="0" smtClean="0"/>
              <a:t> floor, Below Grade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*Some descriptions fields (previously under ‘Features’)  have moved underneath their corresponding fields. </a:t>
            </a:r>
          </a:p>
          <a:p>
            <a:pPr lvl="1"/>
            <a:r>
              <a:rPr lang="en-US" dirty="0" smtClean="0"/>
              <a:t>i.e. ‘Living Room Descriptions’ have moved underneath ‘Living Room Size’ and ‘Living Room Level’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*Room fields will be ordered by size, then level, then description.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2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Dimensions and Descriptions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3337" y="1436914"/>
            <a:ext cx="7707086" cy="52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0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Dimensions and Descriptions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‘Great Room’ and ‘Office’ have been moved out of ‘Other Room Names’</a:t>
            </a:r>
          </a:p>
          <a:p>
            <a:r>
              <a:rPr lang="en-US" dirty="0"/>
              <a:t>‘Dining Room’ has  been split into ‘Formal Dining’ and ‘Informal Dining’</a:t>
            </a:r>
          </a:p>
          <a:p>
            <a:r>
              <a:rPr lang="en-US" dirty="0"/>
              <a:t>‘Kitchen 2’ has been added</a:t>
            </a:r>
          </a:p>
          <a:p>
            <a:r>
              <a:rPr lang="en-US" dirty="0"/>
              <a:t>‘Bedroom 5’ and ‘Bedroom 6’ have been added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Dimensions and Descriptions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‘Sitting’, ‘Sewing’ and ‘Walk-In Closet’ have been added to ‘Other Room Names’.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152" y="2960050"/>
            <a:ext cx="6115656" cy="335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4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Room Dimensions and Descriptions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‘Master Bath’ Yes/No field has been added underneath ‘Other Room 5’ and will be required beginning January 7</a:t>
            </a:r>
            <a:r>
              <a:rPr lang="en-US" baseline="30000" dirty="0" smtClean="0"/>
              <a:t>th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‘Master Bath Type’ picklist has been moved under ‘Master Bath’ Yes/No field.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123" y="3442562"/>
            <a:ext cx="2689940" cy="273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Showing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section titled ‘Showing Information’ has been added to replace the ‘Showing Instructions’ list under ‘Features’. </a:t>
            </a:r>
          </a:p>
          <a:p>
            <a:pPr lvl="1"/>
            <a:r>
              <a:rPr lang="en-US" dirty="0" smtClean="0"/>
              <a:t>This gives the opportunity to add additional showing information or instructions.</a:t>
            </a:r>
          </a:p>
          <a:p>
            <a:pPr lvl="1"/>
            <a:endParaRPr lang="en-US" dirty="0" smtClean="0"/>
          </a:p>
          <a:p>
            <a:r>
              <a:rPr lang="en-US" dirty="0"/>
              <a:t>Directions to Property’ have been moved to this section with 250 available characters.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Showing </a:t>
            </a:r>
            <a:r>
              <a:rPr lang="en-US" dirty="0"/>
              <a:t>Phone Number will be a required field beginning January 7</a:t>
            </a:r>
            <a:r>
              <a:rPr lang="en-US" baseline="30000" dirty="0"/>
              <a:t>th</a:t>
            </a:r>
            <a:r>
              <a:rPr lang="en-US" dirty="0"/>
              <a:t>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481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‘Showing Contact Type</a:t>
            </a:r>
            <a:r>
              <a:rPr lang="en-US" dirty="0" smtClean="0"/>
              <a:t>’ has been added as a picklist and will be required  beginning January 7</a:t>
            </a:r>
            <a:r>
              <a:rPr lang="en-US" baseline="30000" dirty="0" smtClean="0"/>
              <a:t>th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 smtClean="0"/>
              <a:t>the options:</a:t>
            </a:r>
          </a:p>
          <a:p>
            <a:pPr lvl="1"/>
            <a:r>
              <a:rPr lang="en-US" dirty="0" smtClean="0"/>
              <a:t>Agent</a:t>
            </a:r>
          </a:p>
          <a:p>
            <a:pPr lvl="1"/>
            <a:r>
              <a:rPr lang="en-US" dirty="0" smtClean="0"/>
              <a:t>Broker</a:t>
            </a:r>
          </a:p>
          <a:p>
            <a:pPr lvl="1"/>
            <a:r>
              <a:rPr lang="en-US" dirty="0" smtClean="0"/>
              <a:t>Other</a:t>
            </a:r>
          </a:p>
          <a:p>
            <a:pPr lvl="1"/>
            <a:r>
              <a:rPr lang="en-US" dirty="0" smtClean="0"/>
              <a:t>Seller </a:t>
            </a:r>
          </a:p>
          <a:p>
            <a:pPr lvl="1"/>
            <a:r>
              <a:rPr lang="en-US" dirty="0" smtClean="0"/>
              <a:t>Showing Service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There is an added free field for ‘Showing Instructions’ with 500 available characters. </a:t>
            </a:r>
          </a:p>
        </p:txBody>
      </p:sp>
    </p:spTree>
    <p:extLst>
      <p:ext uri="{BB962C8B-B14F-4D97-AF65-F5344CB8AC3E}">
        <p14:creationId xmlns:p14="http://schemas.microsoft.com/office/powerpoint/2010/main" val="147260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Showing Information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2937" y="2207625"/>
            <a:ext cx="10446126" cy="238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7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4,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fields will be visible in Paragon</a:t>
            </a:r>
          </a:p>
          <a:p>
            <a:pPr lvl="1"/>
            <a:r>
              <a:rPr lang="en-US" dirty="0" smtClean="0"/>
              <a:t>These new fields will be marked in BLUE on the new input forms</a:t>
            </a:r>
          </a:p>
          <a:p>
            <a:pPr lvl="1"/>
            <a:r>
              <a:rPr lang="en-US" dirty="0" smtClean="0"/>
              <a:t>Fields that have been renamed and will be required will be marked GREEN on the new input forms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098" y="3815724"/>
            <a:ext cx="3862444" cy="102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*Please note the order of this section has changed due to moving feature fields. </a:t>
            </a:r>
            <a:endParaRPr lang="en-US" b="1" dirty="0" smtClean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*’Handicap Modified’ has been updated to ‘Accessible’ </a:t>
            </a:r>
          </a:p>
        </p:txBody>
      </p:sp>
    </p:spTree>
    <p:extLst>
      <p:ext uri="{BB962C8B-B14F-4D97-AF65-F5344CB8AC3E}">
        <p14:creationId xmlns:p14="http://schemas.microsoft.com/office/powerpoint/2010/main" val="24366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/>
          <a:lstStyle/>
          <a:p>
            <a:r>
              <a:rPr lang="en-US" dirty="0" smtClean="0"/>
              <a:t>‘Exterior’ has added new options to include:</a:t>
            </a:r>
          </a:p>
          <a:p>
            <a:pPr lvl="1"/>
            <a:r>
              <a:rPr lang="en-US" dirty="0" smtClean="0"/>
              <a:t>Asbestos Shingle</a:t>
            </a:r>
          </a:p>
          <a:p>
            <a:pPr lvl="1"/>
            <a:r>
              <a:rPr lang="en-US" dirty="0" smtClean="0"/>
              <a:t>Block</a:t>
            </a:r>
          </a:p>
          <a:p>
            <a:pPr lvl="1"/>
            <a:r>
              <a:rPr lang="en-US" dirty="0" smtClean="0"/>
              <a:t>Frame</a:t>
            </a:r>
          </a:p>
          <a:p>
            <a:pPr lvl="1"/>
            <a:r>
              <a:rPr lang="en-US" dirty="0" smtClean="0"/>
              <a:t>Pour Concrete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840" y="1364945"/>
            <a:ext cx="4980472" cy="32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4"/>
            <a:ext cx="5475514" cy="47580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‘Exterior Features’ has added new options to include:</a:t>
            </a:r>
          </a:p>
          <a:p>
            <a:pPr lvl="1"/>
            <a:r>
              <a:rPr lang="en-US" dirty="0" smtClean="0"/>
              <a:t>Drain Tile</a:t>
            </a:r>
          </a:p>
          <a:p>
            <a:pPr lvl="1"/>
            <a:r>
              <a:rPr lang="en-US" dirty="0" smtClean="0"/>
              <a:t>Parking Slab</a:t>
            </a:r>
          </a:p>
          <a:p>
            <a:pPr lvl="1"/>
            <a:r>
              <a:rPr lang="en-US" dirty="0" smtClean="0"/>
              <a:t>Gas Grill</a:t>
            </a:r>
          </a:p>
          <a:p>
            <a:pPr lvl="1"/>
            <a:r>
              <a:rPr lang="en-US" dirty="0" smtClean="0"/>
              <a:t>Gazebo</a:t>
            </a:r>
          </a:p>
          <a:p>
            <a:pPr lvl="1"/>
            <a:r>
              <a:rPr lang="en-US" dirty="0" smtClean="0"/>
              <a:t>Guest House</a:t>
            </a:r>
          </a:p>
          <a:p>
            <a:pPr lvl="1"/>
            <a:r>
              <a:rPr lang="en-US" dirty="0" smtClean="0"/>
              <a:t>Hunting Land</a:t>
            </a:r>
          </a:p>
          <a:p>
            <a:pPr lvl="1"/>
            <a:r>
              <a:rPr lang="en-US" dirty="0" smtClean="0"/>
              <a:t>Lake Use</a:t>
            </a:r>
          </a:p>
          <a:p>
            <a:pPr lvl="1"/>
            <a:r>
              <a:rPr lang="en-US" dirty="0" smtClean="0"/>
              <a:t>Recreational</a:t>
            </a:r>
          </a:p>
          <a:p>
            <a:pPr lvl="1"/>
            <a:r>
              <a:rPr lang="en-US" dirty="0" smtClean="0"/>
              <a:t>Separate Entrance</a:t>
            </a:r>
          </a:p>
          <a:p>
            <a:pPr lvl="1"/>
            <a:r>
              <a:rPr lang="en-US" dirty="0" smtClean="0"/>
              <a:t>Zero Step Entry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093" y="2006572"/>
            <a:ext cx="4733333" cy="4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2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34862" cy="4351338"/>
          </a:xfrm>
        </p:spPr>
        <p:txBody>
          <a:bodyPr/>
          <a:lstStyle/>
          <a:p>
            <a:r>
              <a:rPr lang="en-US" dirty="0" smtClean="0"/>
              <a:t>‘Floor Coverings’ has been added under ‘Fence’ and will include:</a:t>
            </a:r>
          </a:p>
          <a:p>
            <a:pPr lvl="1"/>
            <a:r>
              <a:rPr lang="en-US" dirty="0" smtClean="0"/>
              <a:t>Carpet </a:t>
            </a:r>
          </a:p>
          <a:p>
            <a:pPr lvl="1"/>
            <a:r>
              <a:rPr lang="en-US" dirty="0" smtClean="0"/>
              <a:t>Ceramic Tile</a:t>
            </a:r>
          </a:p>
          <a:p>
            <a:pPr lvl="1"/>
            <a:r>
              <a:rPr lang="en-US" dirty="0" smtClean="0"/>
              <a:t>Concrete</a:t>
            </a:r>
          </a:p>
          <a:p>
            <a:pPr lvl="1"/>
            <a:r>
              <a:rPr lang="en-US" dirty="0" smtClean="0"/>
              <a:t>Wood</a:t>
            </a:r>
          </a:p>
          <a:p>
            <a:pPr lvl="1"/>
            <a:r>
              <a:rPr lang="en-US" dirty="0" smtClean="0"/>
              <a:t>Laminate</a:t>
            </a:r>
          </a:p>
          <a:p>
            <a:pPr lvl="1"/>
            <a:r>
              <a:rPr lang="en-US" dirty="0" smtClean="0"/>
              <a:t>Marble </a:t>
            </a:r>
          </a:p>
          <a:p>
            <a:pPr lvl="1"/>
            <a:r>
              <a:rPr lang="en-US" dirty="0" smtClean="0"/>
              <a:t>Vinyl </a:t>
            </a:r>
          </a:p>
          <a:p>
            <a:pPr lvl="1"/>
            <a:r>
              <a:rPr lang="en-US" dirty="0" smtClean="0"/>
              <a:t>Other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33899"/>
            <a:ext cx="4109096" cy="15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‘Foundation Details’ has been added under ‘Floor Coverings’ and will be required beginning January 7</a:t>
            </a:r>
            <a:r>
              <a:rPr lang="en-US" baseline="30000" dirty="0" smtClean="0"/>
              <a:t>th</a:t>
            </a:r>
            <a:r>
              <a:rPr lang="en-US" dirty="0" smtClean="0"/>
              <a:t>. Options include:</a:t>
            </a:r>
          </a:p>
          <a:p>
            <a:pPr lvl="1"/>
            <a:r>
              <a:rPr lang="en-US" dirty="0" smtClean="0"/>
              <a:t>Poured Concrete</a:t>
            </a:r>
          </a:p>
          <a:p>
            <a:pPr lvl="1"/>
            <a:r>
              <a:rPr lang="en-US" dirty="0" smtClean="0"/>
              <a:t>Slab</a:t>
            </a:r>
          </a:p>
          <a:p>
            <a:pPr lvl="1"/>
            <a:r>
              <a:rPr lang="en-US" dirty="0"/>
              <a:t>Concrete Block</a:t>
            </a:r>
          </a:p>
          <a:p>
            <a:pPr lvl="1"/>
            <a:r>
              <a:rPr lang="en-US" dirty="0" smtClean="0"/>
              <a:t>Stone</a:t>
            </a:r>
          </a:p>
          <a:p>
            <a:pPr lvl="1"/>
            <a:r>
              <a:rPr lang="en-US" dirty="0" smtClean="0"/>
              <a:t>Tile</a:t>
            </a:r>
            <a:endParaRPr lang="en-US" dirty="0" smtClean="0"/>
          </a:p>
          <a:p>
            <a:pPr lvl="1"/>
            <a:r>
              <a:rPr lang="en-US" dirty="0" smtClean="0"/>
              <a:t>Crawl Space</a:t>
            </a:r>
          </a:p>
          <a:p>
            <a:pPr lvl="1"/>
            <a:r>
              <a:rPr lang="en-US" dirty="0" smtClean="0"/>
              <a:t>Other </a:t>
            </a:r>
          </a:p>
          <a:p>
            <a:pPr lvl="1"/>
            <a:r>
              <a:rPr lang="en-US" dirty="0" smtClean="0"/>
              <a:t>None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0546" y="3267822"/>
            <a:ext cx="5504283" cy="146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4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3668"/>
            <a:ext cx="5283926" cy="526433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‘Interior Features’ have been updated to include:</a:t>
            </a:r>
          </a:p>
          <a:p>
            <a:pPr lvl="1"/>
            <a:r>
              <a:rPr lang="en-US" sz="2600" dirty="0" smtClean="0"/>
              <a:t>Elevator</a:t>
            </a:r>
          </a:p>
          <a:p>
            <a:pPr lvl="1"/>
            <a:r>
              <a:rPr lang="en-US" sz="2600" dirty="0" smtClean="0"/>
              <a:t>Whirlpool</a:t>
            </a:r>
          </a:p>
          <a:p>
            <a:pPr lvl="1"/>
            <a:r>
              <a:rPr lang="en-US" sz="2600" dirty="0" smtClean="0"/>
              <a:t>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Kitchen</a:t>
            </a:r>
          </a:p>
          <a:p>
            <a:pPr lvl="1"/>
            <a:r>
              <a:rPr lang="en-US" sz="2600" dirty="0" smtClean="0"/>
              <a:t>Bidet</a:t>
            </a:r>
          </a:p>
          <a:p>
            <a:pPr lvl="1"/>
            <a:r>
              <a:rPr lang="en-US" sz="2600" dirty="0" smtClean="0"/>
              <a:t>Ceiling Fan</a:t>
            </a:r>
          </a:p>
          <a:p>
            <a:pPr lvl="1"/>
            <a:r>
              <a:rPr lang="en-US" sz="2600" dirty="0" smtClean="0"/>
              <a:t>Drain Tile</a:t>
            </a:r>
          </a:p>
          <a:p>
            <a:pPr lvl="1"/>
            <a:r>
              <a:rPr lang="en-US" sz="2600" dirty="0" smtClean="0"/>
              <a:t>Formal Dining</a:t>
            </a:r>
          </a:p>
          <a:p>
            <a:pPr lvl="1"/>
            <a:r>
              <a:rPr lang="en-US" sz="2600" dirty="0" smtClean="0"/>
              <a:t>Garage Door Opener</a:t>
            </a:r>
          </a:p>
          <a:p>
            <a:pPr lvl="1"/>
            <a:r>
              <a:rPr lang="en-US" sz="2600" dirty="0" smtClean="0"/>
              <a:t>Garage Floor Drain</a:t>
            </a:r>
          </a:p>
          <a:p>
            <a:pPr lvl="1"/>
            <a:r>
              <a:rPr lang="en-US" sz="2600" dirty="0" smtClean="0"/>
              <a:t>Jack and Jill bath</a:t>
            </a:r>
          </a:p>
          <a:p>
            <a:pPr lvl="1"/>
            <a:r>
              <a:rPr lang="en-US" sz="2600" dirty="0" smtClean="0"/>
              <a:t>Pantry</a:t>
            </a:r>
          </a:p>
          <a:p>
            <a:pPr lvl="1"/>
            <a:r>
              <a:rPr lang="en-US" sz="2600" dirty="0" smtClean="0"/>
              <a:t>Skylight</a:t>
            </a:r>
          </a:p>
          <a:p>
            <a:pPr lvl="1"/>
            <a:r>
              <a:rPr lang="en-US" sz="2600" dirty="0" smtClean="0"/>
              <a:t>Sump Pump</a:t>
            </a:r>
          </a:p>
          <a:p>
            <a:pPr lvl="1"/>
            <a:r>
              <a:rPr lang="en-US" sz="2600" dirty="0" smtClean="0"/>
              <a:t>Water Purifier</a:t>
            </a:r>
          </a:p>
          <a:p>
            <a:pPr lvl="1"/>
            <a:r>
              <a:rPr lang="en-US" sz="2600" dirty="0" smtClean="0"/>
              <a:t>Zero Step Entry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631" y="1770611"/>
            <a:ext cx="4156377" cy="40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6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580017" cy="4351338"/>
          </a:xfrm>
        </p:spPr>
        <p:txBody>
          <a:bodyPr/>
          <a:lstStyle/>
          <a:p>
            <a:r>
              <a:rPr lang="en-US" dirty="0" smtClean="0"/>
              <a:t>‘Lot Description’ has been updated to include:</a:t>
            </a:r>
          </a:p>
          <a:p>
            <a:pPr lvl="1"/>
            <a:r>
              <a:rPr lang="en-US" dirty="0" smtClean="0"/>
              <a:t>Common Area</a:t>
            </a:r>
          </a:p>
          <a:p>
            <a:pPr lvl="1"/>
            <a:r>
              <a:rPr lang="en-US" dirty="0" smtClean="0"/>
              <a:t>Irregular</a:t>
            </a:r>
          </a:p>
          <a:p>
            <a:pPr lvl="1"/>
            <a:r>
              <a:rPr lang="en-US" dirty="0" smtClean="0"/>
              <a:t>Secluded</a:t>
            </a:r>
          </a:p>
          <a:p>
            <a:pPr lvl="1"/>
            <a:r>
              <a:rPr lang="en-US" dirty="0" err="1" smtClean="0"/>
              <a:t>Trackage</a:t>
            </a:r>
            <a:endParaRPr lang="en-US" dirty="0" smtClean="0"/>
          </a:p>
          <a:p>
            <a:pPr lvl="1"/>
            <a:r>
              <a:rPr lang="en-US" dirty="0" smtClean="0"/>
              <a:t>Private Roadway</a:t>
            </a:r>
          </a:p>
          <a:p>
            <a:pPr lvl="1"/>
            <a:r>
              <a:rPr lang="en-US" dirty="0" smtClean="0"/>
              <a:t>Waterfront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391" y="1825625"/>
            <a:ext cx="4977929" cy="356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1412" y="1825625"/>
            <a:ext cx="10515600" cy="4351338"/>
          </a:xfrm>
        </p:spPr>
        <p:txBody>
          <a:bodyPr/>
          <a:lstStyle/>
          <a:p>
            <a:r>
              <a:rPr lang="en-US" dirty="0" smtClean="0"/>
              <a:t>‘Roof Type’ has been updated to include:</a:t>
            </a:r>
          </a:p>
          <a:p>
            <a:pPr lvl="1"/>
            <a:r>
              <a:rPr lang="en-US" dirty="0" smtClean="0"/>
              <a:t>Asbestos Shingle</a:t>
            </a:r>
          </a:p>
          <a:p>
            <a:pPr lvl="1"/>
            <a:r>
              <a:rPr lang="en-US" dirty="0" smtClean="0"/>
              <a:t>Rock</a:t>
            </a:r>
          </a:p>
          <a:p>
            <a:pPr lvl="1"/>
            <a:r>
              <a:rPr lang="en-US" dirty="0" smtClean="0"/>
              <a:t>Shake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3749" y="3066980"/>
            <a:ext cx="5014666" cy="21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2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December 4: </a:t>
            </a:r>
          </a:p>
          <a:p>
            <a:pPr lvl="1"/>
            <a:r>
              <a:rPr lang="en-US" dirty="0" smtClean="0"/>
              <a:t>New fields added</a:t>
            </a:r>
          </a:p>
          <a:p>
            <a:endParaRPr lang="en-US" dirty="0" smtClean="0"/>
          </a:p>
          <a:p>
            <a:r>
              <a:rPr lang="en-US" dirty="0" smtClean="0"/>
              <a:t>January 7: </a:t>
            </a:r>
          </a:p>
          <a:p>
            <a:pPr lvl="1"/>
            <a:r>
              <a:rPr lang="en-US" dirty="0" smtClean="0"/>
              <a:t>New required fields now required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Input Forms will be updated as needed – Print only what is needed</a:t>
            </a:r>
          </a:p>
          <a:p>
            <a:pPr lvl="1"/>
            <a:r>
              <a:rPr lang="en-US" dirty="0" smtClean="0"/>
              <a:t>Visit </a:t>
            </a:r>
            <a:r>
              <a:rPr lang="en-US" dirty="0" smtClean="0">
                <a:hlinkClick r:id="rId3"/>
              </a:rPr>
              <a:t>www.OmahaREALTORS.com/RegionalMLS</a:t>
            </a:r>
            <a:r>
              <a:rPr lang="en-US" dirty="0" smtClean="0"/>
              <a:t> regularly to make sure you have the most recent forms and communications.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2186" y="1690688"/>
            <a:ext cx="2624279" cy="262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January 7</a:t>
            </a:r>
            <a:r>
              <a:rPr lang="en-US" baseline="30000" dirty="0" smtClean="0"/>
              <a:t>th</a:t>
            </a:r>
            <a:r>
              <a:rPr lang="en-US" dirty="0" smtClean="0"/>
              <a:t> the Area Map will be retired</a:t>
            </a:r>
          </a:p>
          <a:p>
            <a:pPr lvl="1"/>
            <a:r>
              <a:rPr lang="en-US" dirty="0" smtClean="0"/>
              <a:t>Members can use the Google mapping feature built into Paragon</a:t>
            </a:r>
          </a:p>
          <a:p>
            <a:pPr lvl="2"/>
            <a:r>
              <a:rPr lang="en-US" dirty="0" smtClean="0"/>
              <a:t>Please use the link below to access a how-to video, recorded webinar, and screenshot instructions on preforming map searches. </a:t>
            </a:r>
          </a:p>
          <a:p>
            <a:pPr marL="914400" lvl="2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paragonconnect.paragonrels.com/paragon/search/item/148-basic-search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94" y="4183143"/>
            <a:ext cx="4154006" cy="1625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733" y="4036423"/>
            <a:ext cx="5985353" cy="17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4, 2018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Public Remarks and Agent Remarks are increasing from 500 to 1000 Characters</a:t>
            </a:r>
          </a:p>
          <a:p>
            <a:endParaRPr lang="en-US" dirty="0"/>
          </a:p>
          <a:p>
            <a:r>
              <a:rPr lang="en-US" dirty="0"/>
              <a:t>‘No Show’ listings will not accumulate DOM until the ‘Available to Show Date’</a:t>
            </a:r>
          </a:p>
          <a:p>
            <a:endParaRPr lang="en-US" dirty="0"/>
          </a:p>
          <a:p>
            <a:r>
              <a:rPr lang="en-US" dirty="0"/>
              <a:t>Photos are increasing from a limit of 36 to 99</a:t>
            </a:r>
          </a:p>
          <a:p>
            <a:endParaRPr lang="en-US" dirty="0"/>
          </a:p>
          <a:p>
            <a:r>
              <a:rPr lang="en-US" dirty="0"/>
              <a:t>Additional counties are being added via CRS Data: </a:t>
            </a:r>
            <a:r>
              <a:rPr lang="en-US" dirty="0" err="1"/>
              <a:t>Filmore</a:t>
            </a:r>
            <a:r>
              <a:rPr lang="en-US" dirty="0"/>
              <a:t>, Fage, Hale, Saline, York, Madison, Plate and Jefferson – increasing the total number available from 12 to 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3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any further information or questions please feel free to contact the MLS Staff:</a:t>
            </a:r>
          </a:p>
          <a:p>
            <a:endParaRPr lang="en-US" dirty="0" smtClean="0"/>
          </a:p>
          <a:p>
            <a:pPr lvl="1"/>
            <a:r>
              <a:rPr lang="en-US" dirty="0"/>
              <a:t>Denise Mecseji – MLS Manager</a:t>
            </a:r>
          </a:p>
          <a:p>
            <a:pPr lvl="2"/>
            <a:r>
              <a:rPr lang="en-US" dirty="0"/>
              <a:t>402-619-5554</a:t>
            </a:r>
          </a:p>
          <a:p>
            <a:pPr lvl="2"/>
            <a:r>
              <a:rPr lang="en-US" dirty="0" smtClean="0">
                <a:hlinkClick r:id="rId2"/>
              </a:rPr>
              <a:t>Denise@OmahaREALTORS.com</a:t>
            </a:r>
            <a:endParaRPr lang="en-US" dirty="0" smtClean="0"/>
          </a:p>
          <a:p>
            <a:pPr marL="914400" lvl="2" indent="0">
              <a:buNone/>
            </a:pPr>
            <a:r>
              <a:rPr lang="en-US" dirty="0"/>
              <a:t>	</a:t>
            </a:r>
          </a:p>
          <a:p>
            <a:pPr lvl="1"/>
            <a:r>
              <a:rPr lang="en-US" dirty="0" smtClean="0"/>
              <a:t>Dakota Ghegan – MLS Administrator</a:t>
            </a:r>
          </a:p>
          <a:p>
            <a:pPr lvl="2"/>
            <a:r>
              <a:rPr lang="en-US" dirty="0" smtClean="0"/>
              <a:t>402-619-5556</a:t>
            </a:r>
          </a:p>
          <a:p>
            <a:pPr lvl="2"/>
            <a:r>
              <a:rPr lang="en-US" dirty="0" smtClean="0">
                <a:hlinkClick r:id="rId3"/>
              </a:rPr>
              <a:t>Dakota@OmahaREALTORS.com</a:t>
            </a: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119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 7,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added required fields from December 4</a:t>
            </a:r>
            <a:r>
              <a:rPr lang="en-US" baseline="30000" dirty="0" smtClean="0"/>
              <a:t>th</a:t>
            </a:r>
            <a:r>
              <a:rPr lang="en-US" dirty="0" smtClean="0"/>
              <a:t> will now be required</a:t>
            </a:r>
          </a:p>
          <a:p>
            <a:pPr lvl="1"/>
            <a:r>
              <a:rPr lang="en-US" dirty="0" smtClean="0"/>
              <a:t>With this, any change made to an existing listing or the addition of a new listing will trigger the new required fields to be completed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The area map will be retired</a:t>
            </a:r>
          </a:p>
          <a:p>
            <a:pPr lvl="1"/>
            <a:r>
              <a:rPr lang="en-US" dirty="0" smtClean="0"/>
              <a:t>Members can use the Google mapping feature built into Paragon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8132" y="4764572"/>
            <a:ext cx="3285714" cy="1285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978" y="4742243"/>
            <a:ext cx="4417729" cy="130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0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February 25, 2019 &amp; March 25,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February 25, 2019</a:t>
            </a:r>
          </a:p>
          <a:p>
            <a:pPr lvl="1"/>
            <a:r>
              <a:rPr lang="en-US" dirty="0" smtClean="0"/>
              <a:t> We are expecting to see the consolidated data from Lincoln and Omaha in Paragon</a:t>
            </a:r>
          </a:p>
          <a:p>
            <a:pPr lvl="1"/>
            <a:r>
              <a:rPr lang="en-US" dirty="0" smtClean="0"/>
              <a:t>Any data accuracy or mapping issues will be resolved and the consolidation team will check for any flaws in the system operation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March 25, 2019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final cut-over process is expected to conclude and the Great Plains Regional MLS system will be operational with all listings from both markets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4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Residential Fields – Standard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0687"/>
            <a:ext cx="5536474" cy="4351338"/>
          </a:xfrm>
        </p:spPr>
        <p:txBody>
          <a:bodyPr/>
          <a:lstStyle/>
          <a:p>
            <a:r>
              <a:rPr lang="en-US" dirty="0" smtClean="0"/>
              <a:t>‘Property Attached’ has been updated to a Yes/No field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‘</a:t>
            </a:r>
            <a:r>
              <a:rPr lang="en-US" dirty="0"/>
              <a:t>Property Subtype’ will be changing to a </a:t>
            </a:r>
            <a:r>
              <a:rPr lang="en-US" dirty="0" smtClean="0"/>
              <a:t>picklist replacing the Condo/Townhouse/Villa YN field </a:t>
            </a:r>
            <a:r>
              <a:rPr lang="en-US" dirty="0"/>
              <a:t>and will include the following options: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205" y="3696955"/>
            <a:ext cx="5048228" cy="2085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400" y="1907177"/>
            <a:ext cx="2542011" cy="60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Residential Fields –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0091"/>
            <a:ext cx="10515600" cy="4754879"/>
          </a:xfrm>
        </p:spPr>
        <p:txBody>
          <a:bodyPr/>
          <a:lstStyle/>
          <a:p>
            <a:r>
              <a:rPr lang="en-US" dirty="0"/>
              <a:t>‘Senior </a:t>
            </a:r>
            <a:r>
              <a:rPr lang="en-US" dirty="0" smtClean="0"/>
              <a:t>Living (55+)’ </a:t>
            </a:r>
            <a:r>
              <a:rPr lang="en-US" dirty="0"/>
              <a:t>has been added as a Yes/No field and will be required beginning January </a:t>
            </a:r>
            <a:r>
              <a:rPr lang="en-US" dirty="0" smtClean="0"/>
              <a:t>7</a:t>
            </a:r>
            <a:r>
              <a:rPr lang="en-US" baseline="30000" dirty="0" smtClean="0"/>
              <a:t>th</a:t>
            </a:r>
          </a:p>
          <a:p>
            <a:endParaRPr lang="en-US" baseline="30000" dirty="0"/>
          </a:p>
          <a:p>
            <a:endParaRPr lang="en-US" baseline="30000" dirty="0" smtClean="0"/>
          </a:p>
          <a:p>
            <a:endParaRPr lang="en-US" dirty="0" smtClean="0"/>
          </a:p>
          <a:p>
            <a:r>
              <a:rPr lang="en-US" dirty="0" smtClean="0"/>
              <a:t>‘Post Direction’ field has been added to the property address.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707" y="4930655"/>
            <a:ext cx="6614733" cy="6325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419" y="3039041"/>
            <a:ext cx="2288948" cy="7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90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Residential Fields – Standard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‘Photos Provided By’ has now been added as a drop down field with three options and will be required beginning January </a:t>
            </a:r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‘Lot Included in Price’ has been added as a Yes/No field and will be required beginning January 7</a:t>
            </a:r>
            <a:r>
              <a:rPr lang="en-US" baseline="30000" dirty="0" smtClean="0"/>
              <a:t>th.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238" y="2902991"/>
            <a:ext cx="3276190" cy="695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2626" y="5436522"/>
            <a:ext cx="3592884" cy="513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2255</TotalTime>
  <Words>1495</Words>
  <Application>Microsoft Office PowerPoint</Application>
  <PresentationFormat>Widescreen</PresentationFormat>
  <Paragraphs>270</Paragraphs>
  <Slides>40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Corbel</vt:lpstr>
      <vt:lpstr>Depth</vt:lpstr>
      <vt:lpstr>Regional MLS</vt:lpstr>
      <vt:lpstr>Why a Regional MLS? </vt:lpstr>
      <vt:lpstr>December 4, 2018</vt:lpstr>
      <vt:lpstr>December 4, 2018 </vt:lpstr>
      <vt:lpstr>January 7, 2019</vt:lpstr>
      <vt:lpstr>February 25, 2019 &amp; March 25, 2019</vt:lpstr>
      <vt:lpstr>New Residential Fields – Standard</vt:lpstr>
      <vt:lpstr>New Residential Fields – Standard</vt:lpstr>
      <vt:lpstr>New Residential Fields – Standard </vt:lpstr>
      <vt:lpstr>New Residential Fields – Standard </vt:lpstr>
      <vt:lpstr>New Residential Fields – General  </vt:lpstr>
      <vt:lpstr>New Residential Fields – General  </vt:lpstr>
      <vt:lpstr>New Residential Fields – General </vt:lpstr>
      <vt:lpstr>New Residential Fields – General </vt:lpstr>
      <vt:lpstr>New Residential Fields – General </vt:lpstr>
      <vt:lpstr>New Residential Fields – General </vt:lpstr>
      <vt:lpstr>New Residential Fields – General </vt:lpstr>
      <vt:lpstr>New Residential Fields – General </vt:lpstr>
      <vt:lpstr>New Residential Fields – General </vt:lpstr>
      <vt:lpstr>New Residential Fields – General </vt:lpstr>
      <vt:lpstr>New Residential Fields – General </vt:lpstr>
      <vt:lpstr>Room Dimensions and Descriptions</vt:lpstr>
      <vt:lpstr>Room Dimensions and Descriptions</vt:lpstr>
      <vt:lpstr>Room Dimensions and Descriptions</vt:lpstr>
      <vt:lpstr>Room Dimensions and Descriptions</vt:lpstr>
      <vt:lpstr>Room Dimensions and Descriptions</vt:lpstr>
      <vt:lpstr>Showing Information</vt:lpstr>
      <vt:lpstr>Showing Information</vt:lpstr>
      <vt:lpstr>Showing Information</vt:lpstr>
      <vt:lpstr>Features </vt:lpstr>
      <vt:lpstr>Features </vt:lpstr>
      <vt:lpstr>Features </vt:lpstr>
      <vt:lpstr>Features</vt:lpstr>
      <vt:lpstr>Features</vt:lpstr>
      <vt:lpstr>Features</vt:lpstr>
      <vt:lpstr>Features</vt:lpstr>
      <vt:lpstr>Features</vt:lpstr>
      <vt:lpstr>Takeaways</vt:lpstr>
      <vt:lpstr>Takeaways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MLS</dc:title>
  <dc:creator>Dakota Ghegan</dc:creator>
  <cp:lastModifiedBy>Dakota Ghegan</cp:lastModifiedBy>
  <cp:revision>81</cp:revision>
  <cp:lastPrinted>2018-11-29T22:40:48Z</cp:lastPrinted>
  <dcterms:created xsi:type="dcterms:W3CDTF">2018-11-15T23:19:05Z</dcterms:created>
  <dcterms:modified xsi:type="dcterms:W3CDTF">2018-11-30T20:43:30Z</dcterms:modified>
</cp:coreProperties>
</file>