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handoutMasterIdLst>
    <p:handoutMasterId r:id="rId35"/>
  </p:handoutMasterIdLst>
  <p:sldIdLst>
    <p:sldId id="256" r:id="rId2"/>
    <p:sldId id="284" r:id="rId3"/>
    <p:sldId id="285" r:id="rId4"/>
    <p:sldId id="286" r:id="rId5"/>
    <p:sldId id="263" r:id="rId6"/>
    <p:sldId id="287" r:id="rId7"/>
    <p:sldId id="289" r:id="rId8"/>
    <p:sldId id="290" r:id="rId9"/>
    <p:sldId id="291" r:id="rId10"/>
    <p:sldId id="293" r:id="rId11"/>
    <p:sldId id="294" r:id="rId12"/>
    <p:sldId id="295" r:id="rId13"/>
    <p:sldId id="296" r:id="rId14"/>
    <p:sldId id="297" r:id="rId15"/>
    <p:sldId id="28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80" r:id="rId32"/>
    <p:sldId id="279" r:id="rId33"/>
    <p:sldId id="298" r:id="rId3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7" autoAdjust="0"/>
    <p:restoredTop sz="94660"/>
  </p:normalViewPr>
  <p:slideViewPr>
    <p:cSldViewPr>
      <p:cViewPr varScale="1">
        <p:scale>
          <a:sx n="87" d="100"/>
          <a:sy n="87" d="100"/>
        </p:scale>
        <p:origin x="-155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A0A03191-03E0-404F-AC2F-DA2EEF6EF4E1}" type="datetimeFigureOut">
              <a:rPr lang="en-US" smtClean="0"/>
              <a:t>10/29/2014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E0855F7E-593F-4D9D-96DF-9F7CD574D317}" type="slidenum">
              <a:rPr lang="en-US" smtClean="0"/>
              <a:t>‹#›</a:t>
            </a:fld>
            <a:endParaRPr lang="en-US"/>
          </a:p>
        </p:txBody>
      </p:sp>
    </p:spTree>
    <p:extLst>
      <p:ext uri="{BB962C8B-B14F-4D97-AF65-F5344CB8AC3E}">
        <p14:creationId xmlns:p14="http://schemas.microsoft.com/office/powerpoint/2010/main" val="19452487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C2457-5DA0-4A25-B789-39049DBEDEDF}"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2C2457-5DA0-4A25-B789-39049DBEDEDF}"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0B41D-FD10-4A38-B39B-626510BD49B7}"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21C5B5-8695-4AF5-8403-927A74F226E5}"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C2457-5DA0-4A25-B789-39049DBEDE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4D21C5B5-8695-4AF5-8403-927A74F226E5}" type="datetimeFigureOut">
              <a:rPr lang="en-US" smtClean="0"/>
              <a:pPr/>
              <a:t>10/29/2014</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2C2457-5DA0-4A25-B789-39049DBEDEDF}"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0"/>
            <a:ext cx="8686800" cy="2670175"/>
          </a:xfrm>
        </p:spPr>
        <p:txBody>
          <a:bodyPr>
            <a:normAutofit/>
          </a:bodyPr>
          <a:lstStyle/>
          <a:p>
            <a:r>
              <a:rPr lang="en-US" sz="4000" dirty="0" smtClean="0">
                <a:solidFill>
                  <a:schemeClr val="tx1"/>
                </a:solidFill>
              </a:rPr>
              <a:t>New MLS Policy on the </a:t>
            </a:r>
            <a:br>
              <a:rPr lang="en-US" sz="4000" dirty="0" smtClean="0">
                <a:solidFill>
                  <a:schemeClr val="tx1"/>
                </a:solidFill>
              </a:rPr>
            </a:br>
            <a:r>
              <a:rPr lang="en-US" sz="4000" dirty="0" smtClean="0">
                <a:solidFill>
                  <a:schemeClr val="tx1"/>
                </a:solidFill>
              </a:rPr>
              <a:t>Timely Processing of Listings</a:t>
            </a:r>
            <a:endParaRPr lang="en-US" sz="4000" b="1" dirty="0">
              <a:solidFill>
                <a:schemeClr val="tx1"/>
              </a:solidFill>
            </a:endParaRPr>
          </a:p>
        </p:txBody>
      </p:sp>
      <p:pic>
        <p:nvPicPr>
          <p:cNvPr id="4" name="Picture 3" descr="oabrlogo_noshadow1.jpg"/>
          <p:cNvPicPr>
            <a:picLocks noChangeAspect="1"/>
          </p:cNvPicPr>
          <p:nvPr/>
        </p:nvPicPr>
        <p:blipFill>
          <a:blip r:embed="rId2" cstate="print"/>
          <a:stretch>
            <a:fillRect/>
          </a:stretch>
        </p:blipFill>
        <p:spPr>
          <a:xfrm>
            <a:off x="5638800" y="3505200"/>
            <a:ext cx="2935224" cy="90314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normAutofit/>
          </a:bodyPr>
          <a:lstStyle/>
          <a:p>
            <a:r>
              <a:rPr lang="en-US" sz="3600" dirty="0" smtClean="0"/>
              <a:t>Consumer Advocate Comments</a:t>
            </a:r>
            <a:endParaRPr lang="en-US" sz="3600" dirty="0"/>
          </a:p>
        </p:txBody>
      </p:sp>
      <p:sp>
        <p:nvSpPr>
          <p:cNvPr id="3" name="Content Placeholder 2"/>
          <p:cNvSpPr>
            <a:spLocks noGrp="1"/>
          </p:cNvSpPr>
          <p:nvPr>
            <p:ph idx="1"/>
          </p:nvPr>
        </p:nvSpPr>
        <p:spPr>
          <a:xfrm>
            <a:off x="685800" y="1295400"/>
            <a:ext cx="8153400" cy="4495800"/>
          </a:xfrm>
        </p:spPr>
        <p:txBody>
          <a:bodyPr>
            <a:normAutofit/>
          </a:bodyPr>
          <a:lstStyle/>
          <a:p>
            <a:pPr marL="0" indent="0">
              <a:buNone/>
            </a:pPr>
            <a:r>
              <a:rPr lang="en-US" dirty="0">
                <a:latin typeface="Helvetica Light"/>
                <a:cs typeface="Helvetica Light"/>
              </a:rPr>
              <a:t>Doug Miller, Executive Director of the Consumer Advocates in American Real Estate (CAARE) was recently published in Inman News making several strong statements</a:t>
            </a:r>
            <a:r>
              <a:rPr lang="en-US" dirty="0" smtClean="0">
                <a:latin typeface="Helvetica Light"/>
                <a:cs typeface="Helvetica Light"/>
              </a:rPr>
              <a:t>:</a:t>
            </a:r>
            <a:br>
              <a:rPr lang="en-US" dirty="0" smtClean="0">
                <a:latin typeface="Helvetica Light"/>
                <a:cs typeface="Helvetica Light"/>
              </a:rPr>
            </a:br>
            <a:r>
              <a:rPr lang="en-US" dirty="0">
                <a:latin typeface="Helvetica Light"/>
                <a:cs typeface="Helvetica Light"/>
              </a:rPr>
              <a:t> </a:t>
            </a:r>
            <a:r>
              <a:rPr lang="en-US" dirty="0" smtClean="0">
                <a:latin typeface="Helvetica Light"/>
                <a:cs typeface="Helvetica Light"/>
              </a:rPr>
              <a:t>     </a:t>
            </a:r>
            <a:r>
              <a:rPr lang="en-US" sz="2400" dirty="0" smtClean="0">
                <a:latin typeface="Helvetica Light"/>
                <a:cs typeface="Helvetica Light"/>
              </a:rPr>
              <a:t>Pocket listings exclude the brokerage community by  	refusing to share commissions. That’s bad for 	consumers and REALTORS</a:t>
            </a:r>
            <a:r>
              <a:rPr lang="en-US" sz="2400" baseline="30000" dirty="0" smtClean="0">
                <a:latin typeface="Helvetica Light"/>
                <a:cs typeface="Helvetica Light"/>
              </a:rPr>
              <a:t>®</a:t>
            </a:r>
          </a:p>
          <a:p>
            <a:pPr marL="320040" lvl="1" indent="0">
              <a:buNone/>
            </a:pPr>
            <a:r>
              <a:rPr lang="en-US" sz="2400" dirty="0" smtClean="0">
                <a:latin typeface="Helvetica Light"/>
                <a:cs typeface="Helvetica Light"/>
              </a:rPr>
              <a:t>  In </a:t>
            </a:r>
            <a:r>
              <a:rPr lang="en-US" sz="2400" dirty="0">
                <a:latin typeface="Helvetica Light"/>
                <a:cs typeface="Helvetica Light"/>
              </a:rPr>
              <a:t>a hot market, pocket listings will almost always </a:t>
            </a:r>
            <a:r>
              <a:rPr lang="en-US" sz="2400" dirty="0" smtClean="0">
                <a:latin typeface="Helvetica Light"/>
                <a:cs typeface="Helvetica Light"/>
              </a:rPr>
              <a:t>	generate </a:t>
            </a:r>
            <a:r>
              <a:rPr lang="en-US" sz="2400" dirty="0">
                <a:latin typeface="Helvetica Light"/>
                <a:cs typeface="Helvetica Light"/>
              </a:rPr>
              <a:t>offers. That is not “test marketing” to </a:t>
            </a:r>
            <a:r>
              <a:rPr lang="en-US" sz="2400" dirty="0" smtClean="0">
                <a:latin typeface="Helvetica Light"/>
                <a:cs typeface="Helvetica Light"/>
              </a:rPr>
              <a:t>	gauge </a:t>
            </a:r>
            <a:r>
              <a:rPr lang="en-US" sz="2400" dirty="0">
                <a:latin typeface="Helvetica Light"/>
                <a:cs typeface="Helvetica Light"/>
              </a:rPr>
              <a:t>demand or </a:t>
            </a:r>
            <a:r>
              <a:rPr lang="en-US" sz="2400" dirty="0" smtClean="0">
                <a:latin typeface="Helvetica Light"/>
                <a:cs typeface="Helvetica Light"/>
              </a:rPr>
              <a:t>pricing.</a:t>
            </a:r>
            <a:endParaRPr lang="en-US" sz="2400" dirty="0">
              <a:latin typeface="Helvetica Light"/>
              <a:cs typeface="Helvetica Light"/>
            </a:endParaRPr>
          </a:p>
        </p:txBody>
      </p:sp>
      <p:sp>
        <p:nvSpPr>
          <p:cNvPr id="4" name="Oval 3"/>
          <p:cNvSpPr/>
          <p:nvPr/>
        </p:nvSpPr>
        <p:spPr>
          <a:xfrm>
            <a:off x="1066800" y="3276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1066800" y="4419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6782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normAutofit/>
          </a:bodyPr>
          <a:lstStyle/>
          <a:p>
            <a:r>
              <a:rPr lang="en-US" sz="3600" dirty="0" smtClean="0"/>
              <a:t>Consumer Advocate Comments</a:t>
            </a:r>
            <a:endParaRPr lang="en-US" sz="3600" dirty="0"/>
          </a:p>
        </p:txBody>
      </p:sp>
      <p:sp>
        <p:nvSpPr>
          <p:cNvPr id="3" name="Content Placeholder 2"/>
          <p:cNvSpPr>
            <a:spLocks noGrp="1"/>
          </p:cNvSpPr>
          <p:nvPr>
            <p:ph idx="1"/>
          </p:nvPr>
        </p:nvSpPr>
        <p:spPr>
          <a:xfrm>
            <a:off x="838200" y="1219200"/>
            <a:ext cx="7543800" cy="4648200"/>
          </a:xfrm>
        </p:spPr>
        <p:txBody>
          <a:bodyPr>
            <a:normAutofit fontScale="25000" lnSpcReduction="20000"/>
          </a:bodyPr>
          <a:lstStyle/>
          <a:p>
            <a:pPr marL="0" indent="0">
              <a:buNone/>
            </a:pPr>
            <a:endParaRPr lang="en-US" sz="3800" dirty="0" smtClean="0">
              <a:solidFill>
                <a:schemeClr val="bg1"/>
              </a:solidFill>
            </a:endParaRPr>
          </a:p>
          <a:p>
            <a:pPr marL="320040" lvl="1" indent="0">
              <a:lnSpc>
                <a:spcPct val="120000"/>
              </a:lnSpc>
              <a:buNone/>
            </a:pPr>
            <a:r>
              <a:rPr lang="en-US" sz="7400" dirty="0" smtClean="0">
                <a:latin typeface="Helvetica Light"/>
                <a:cs typeface="Helvetica Light"/>
              </a:rPr>
              <a:t>When </a:t>
            </a:r>
            <a:r>
              <a:rPr lang="en-US" sz="7400" dirty="0">
                <a:latin typeface="Helvetica Light"/>
                <a:cs typeface="Helvetica Light"/>
              </a:rPr>
              <a:t>that offer comes in, the seller is placed in the undesirable situation of either accepting an offer generated by a </a:t>
            </a:r>
            <a:r>
              <a:rPr lang="en-US" sz="7400" dirty="0" smtClean="0">
                <a:latin typeface="Helvetica Light"/>
                <a:cs typeface="Helvetica Light"/>
              </a:rPr>
              <a:t>semi-closed </a:t>
            </a:r>
            <a:r>
              <a:rPr lang="en-US" sz="7400" dirty="0">
                <a:latin typeface="Helvetica Light"/>
                <a:cs typeface="Helvetica Light"/>
              </a:rPr>
              <a:t>marketplace or rejecting that offer and putting the house on the MLS. The result is to place the seller in a decision clouded by duress. No fiduciary should ever put their clients in such a situation. And no fiduciary </a:t>
            </a:r>
            <a:r>
              <a:rPr lang="en-US" sz="7400" dirty="0" smtClean="0">
                <a:latin typeface="Helvetica Light"/>
                <a:cs typeface="Helvetica Light"/>
              </a:rPr>
              <a:t>who </a:t>
            </a:r>
            <a:r>
              <a:rPr lang="en-US" sz="7400" dirty="0">
                <a:latin typeface="Helvetica Light"/>
                <a:cs typeface="Helvetica Light"/>
              </a:rPr>
              <a:t>is </a:t>
            </a:r>
            <a:r>
              <a:rPr lang="en-US" sz="7400" dirty="0" smtClean="0">
                <a:latin typeface="Helvetica Light"/>
                <a:cs typeface="Helvetica Light"/>
              </a:rPr>
              <a:t>financially-biased </a:t>
            </a:r>
            <a:r>
              <a:rPr lang="en-US" sz="7400" dirty="0">
                <a:latin typeface="Helvetica Light"/>
                <a:cs typeface="Helvetica Light"/>
              </a:rPr>
              <a:t>with a double fee should ever “advise” their clients in this situation; as such advice would certainly be construed to be </a:t>
            </a:r>
            <a:r>
              <a:rPr lang="en-US" sz="7400" dirty="0" smtClean="0">
                <a:latin typeface="Helvetica Light"/>
                <a:cs typeface="Helvetica Light"/>
              </a:rPr>
              <a:t>self‐serving</a:t>
            </a:r>
            <a:r>
              <a:rPr lang="en-US" sz="7400" dirty="0">
                <a:latin typeface="Helvetica Light"/>
                <a:cs typeface="Helvetica Light"/>
              </a:rPr>
              <a:t>.</a:t>
            </a:r>
            <a:endParaRPr lang="en-US" sz="7400" dirty="0" smtClean="0">
              <a:latin typeface="Helvetica Light"/>
              <a:cs typeface="Helvetica Light"/>
            </a:endParaRPr>
          </a:p>
          <a:p>
            <a:pPr marL="320040" lvl="1" indent="0">
              <a:lnSpc>
                <a:spcPct val="120000"/>
              </a:lnSpc>
              <a:buNone/>
            </a:pPr>
            <a:r>
              <a:rPr lang="en-US" sz="7400" dirty="0">
                <a:latin typeface="Helvetica Light"/>
                <a:cs typeface="Helvetica Light"/>
              </a:rPr>
              <a:t>Pocket listings exist to generate a double fee. That’s it. Every argument in favor of pocket listings is little more than self‐serving rationalizations that do not survive logical analysis...  We believe that advisers who suggest these arrangements to their clients fall into the category known as “predatory fiduciaries.”</a:t>
            </a:r>
          </a:p>
        </p:txBody>
      </p:sp>
      <p:sp>
        <p:nvSpPr>
          <p:cNvPr id="4" name="Oval 3"/>
          <p:cNvSpPr/>
          <p:nvPr/>
        </p:nvSpPr>
        <p:spPr>
          <a:xfrm>
            <a:off x="990600" y="1828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990600" y="4191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3316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229600" cy="1143000"/>
          </a:xfrm>
        </p:spPr>
        <p:txBody>
          <a:bodyPr>
            <a:normAutofit/>
          </a:bodyPr>
          <a:lstStyle/>
          <a:p>
            <a:r>
              <a:rPr lang="en-US" sz="3600" dirty="0" smtClean="0"/>
              <a:t>NAR Legal Comments</a:t>
            </a:r>
            <a:endParaRPr lang="en-US" sz="3600" dirty="0"/>
          </a:p>
        </p:txBody>
      </p:sp>
      <p:sp>
        <p:nvSpPr>
          <p:cNvPr id="3" name="Content Placeholder 2"/>
          <p:cNvSpPr>
            <a:spLocks noGrp="1"/>
          </p:cNvSpPr>
          <p:nvPr>
            <p:ph idx="1"/>
          </p:nvPr>
        </p:nvSpPr>
        <p:spPr>
          <a:xfrm>
            <a:off x="685800" y="1143000"/>
            <a:ext cx="8153400" cy="3962400"/>
          </a:xfrm>
        </p:spPr>
        <p:txBody>
          <a:bodyPr>
            <a:normAutofit/>
          </a:bodyPr>
          <a:lstStyle/>
          <a:p>
            <a:pPr marL="0" indent="0">
              <a:buNone/>
            </a:pPr>
            <a:r>
              <a:rPr lang="en-US" dirty="0" smtClean="0">
                <a:latin typeface="Helvetica Light"/>
                <a:cs typeface="Helvetica Light"/>
              </a:rPr>
              <a:t>National Association of REALTORS</a:t>
            </a:r>
            <a:r>
              <a:rPr lang="en-US" baseline="30000" dirty="0" smtClean="0">
                <a:latin typeface="Helvetica Light"/>
                <a:cs typeface="Helvetica Light"/>
              </a:rPr>
              <a:t>®</a:t>
            </a:r>
            <a:r>
              <a:rPr lang="en-US" dirty="0" smtClean="0">
                <a:latin typeface="Helvetica Light"/>
                <a:cs typeface="Helvetica Light"/>
              </a:rPr>
              <a:t> Senior Vice President and General Counsel, Katherine Johnson:</a:t>
            </a:r>
          </a:p>
          <a:p>
            <a:pPr marL="320040" lvl="1" indent="0">
              <a:buNone/>
            </a:pPr>
            <a:r>
              <a:rPr lang="en-US" sz="2400" dirty="0" smtClean="0">
                <a:latin typeface="Helvetica Light"/>
                <a:cs typeface="Helvetica Light"/>
              </a:rPr>
              <a:t>  Failing </a:t>
            </a:r>
            <a:r>
              <a:rPr lang="en-US" sz="2400" dirty="0">
                <a:latin typeface="Helvetica Light"/>
                <a:cs typeface="Helvetica Light"/>
              </a:rPr>
              <a:t>to act in the client’s best interest and failing to </a:t>
            </a:r>
            <a:r>
              <a:rPr lang="en-US" sz="2400" dirty="0" smtClean="0">
                <a:latin typeface="Helvetica Light"/>
                <a:cs typeface="Helvetica Light"/>
              </a:rPr>
              <a:t>	disclose </a:t>
            </a:r>
            <a:r>
              <a:rPr lang="en-US" sz="2400" dirty="0">
                <a:latin typeface="Helvetica Light"/>
                <a:cs typeface="Helvetica Light"/>
              </a:rPr>
              <a:t>the pros and cons of a limited marketing </a:t>
            </a:r>
            <a:r>
              <a:rPr lang="en-US" sz="2400" dirty="0" smtClean="0">
                <a:latin typeface="Helvetica Light"/>
                <a:cs typeface="Helvetica Light"/>
              </a:rPr>
              <a:t>	plan</a:t>
            </a:r>
            <a:r>
              <a:rPr lang="en-US" sz="2400" dirty="0">
                <a:latin typeface="Helvetica Light"/>
                <a:cs typeface="Helvetica Light"/>
              </a:rPr>
              <a:t>, such as “coming soon” advertising, can </a:t>
            </a:r>
            <a:r>
              <a:rPr lang="en-US" sz="2400" dirty="0" smtClean="0">
                <a:latin typeface="Helvetica Light"/>
                <a:cs typeface="Helvetica Light"/>
              </a:rPr>
              <a:t>	violate </a:t>
            </a:r>
            <a:r>
              <a:rPr lang="en-US" sz="2400" dirty="0">
                <a:latin typeface="Helvetica Light"/>
                <a:cs typeface="Helvetica Light"/>
              </a:rPr>
              <a:t>state real estate license laws and </a:t>
            </a:r>
            <a:r>
              <a:rPr lang="en-US" sz="2400" dirty="0" smtClean="0">
                <a:latin typeface="Helvetica Light"/>
                <a:cs typeface="Helvetica Light"/>
              </a:rPr>
              <a:t>	regulations</a:t>
            </a:r>
            <a:r>
              <a:rPr lang="en-US" sz="2400" dirty="0">
                <a:latin typeface="Helvetica Light"/>
                <a:cs typeface="Helvetica Light"/>
              </a:rPr>
              <a:t>, MLS policies, and the REALTOR</a:t>
            </a:r>
            <a:r>
              <a:rPr lang="en-US" sz="2400" baseline="30000" dirty="0">
                <a:latin typeface="Helvetica Light"/>
                <a:cs typeface="Helvetica Light"/>
              </a:rPr>
              <a:t>®</a:t>
            </a:r>
            <a:r>
              <a:rPr lang="en-US" sz="2400" dirty="0">
                <a:latin typeface="Helvetica Light"/>
                <a:cs typeface="Helvetica Light"/>
              </a:rPr>
              <a:t> </a:t>
            </a:r>
            <a:r>
              <a:rPr lang="en-US" sz="2400" dirty="0" smtClean="0">
                <a:latin typeface="Helvetica Light"/>
                <a:cs typeface="Helvetica Light"/>
              </a:rPr>
              <a:t>	Code </a:t>
            </a:r>
            <a:r>
              <a:rPr lang="en-US" sz="2400" dirty="0">
                <a:latin typeface="Helvetica Light"/>
                <a:cs typeface="Helvetica Light"/>
              </a:rPr>
              <a:t>of Ethics</a:t>
            </a:r>
            <a:r>
              <a:rPr lang="en-US" sz="2400" dirty="0" smtClean="0">
                <a:latin typeface="Helvetica Light"/>
                <a:cs typeface="Helvetica Light"/>
              </a:rPr>
              <a:t>.</a:t>
            </a:r>
            <a:endParaRPr lang="en-US" sz="2400" dirty="0">
              <a:latin typeface="Helvetica Light"/>
              <a:cs typeface="Helvetica Light"/>
            </a:endParaRPr>
          </a:p>
        </p:txBody>
      </p:sp>
      <p:sp>
        <p:nvSpPr>
          <p:cNvPr id="4" name="Oval 3"/>
          <p:cNvSpPr/>
          <p:nvPr/>
        </p:nvSpPr>
        <p:spPr>
          <a:xfrm>
            <a:off x="1066800" y="2590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2228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229600" cy="1143000"/>
          </a:xfrm>
        </p:spPr>
        <p:txBody>
          <a:bodyPr>
            <a:normAutofit/>
          </a:bodyPr>
          <a:lstStyle/>
          <a:p>
            <a:r>
              <a:rPr lang="en-US" sz="3600" dirty="0" smtClean="0"/>
              <a:t>NAR Legal Comments</a:t>
            </a:r>
            <a:endParaRPr lang="en-US" sz="3600" dirty="0"/>
          </a:p>
        </p:txBody>
      </p:sp>
      <p:sp>
        <p:nvSpPr>
          <p:cNvPr id="3" name="Content Placeholder 2"/>
          <p:cNvSpPr>
            <a:spLocks noGrp="1"/>
          </p:cNvSpPr>
          <p:nvPr>
            <p:ph idx="1"/>
          </p:nvPr>
        </p:nvSpPr>
        <p:spPr>
          <a:xfrm>
            <a:off x="838200" y="1066800"/>
            <a:ext cx="7543800" cy="4419600"/>
          </a:xfrm>
        </p:spPr>
        <p:txBody>
          <a:bodyPr>
            <a:normAutofit/>
          </a:bodyPr>
          <a:lstStyle/>
          <a:p>
            <a:pPr marL="320040" lvl="1" indent="0">
              <a:buNone/>
            </a:pPr>
            <a:r>
              <a:rPr lang="en-US" sz="2400" dirty="0" smtClean="0">
                <a:solidFill>
                  <a:schemeClr val="tx1"/>
                </a:solidFill>
                <a:latin typeface="Helvetica Light"/>
                <a:cs typeface="Helvetica Light"/>
              </a:rPr>
              <a:t>Restricting </a:t>
            </a:r>
            <a:r>
              <a:rPr lang="en-US" sz="2400" dirty="0">
                <a:solidFill>
                  <a:schemeClr val="tx1"/>
                </a:solidFill>
                <a:latin typeface="Helvetica Light"/>
                <a:cs typeface="Helvetica Light"/>
              </a:rPr>
              <a:t>the marketing of a seller’s property to only </a:t>
            </a:r>
            <a:r>
              <a:rPr lang="en-US" sz="2400" dirty="0">
                <a:latin typeface="Helvetica Light"/>
                <a:cs typeface="Helvetica Light"/>
              </a:rPr>
              <a:t>small networks, private clubs, or even to national websites without also making it available to other area brokers and agents and their buyer-clients through the MLS results in the property not being exposed to the widest group of potential willing and able buyers, and may not provide the seller the best opportunity to attract offers at the highest price</a:t>
            </a:r>
            <a:r>
              <a:rPr lang="en-US" sz="2400" dirty="0" smtClean="0">
                <a:latin typeface="Helvetica Light"/>
                <a:cs typeface="Helvetica Light"/>
              </a:rPr>
              <a:t>.</a:t>
            </a:r>
            <a:endParaRPr lang="en-US" sz="2400" dirty="0">
              <a:latin typeface="Helvetica Light"/>
              <a:cs typeface="Helvetica Light"/>
            </a:endParaRPr>
          </a:p>
        </p:txBody>
      </p:sp>
      <p:sp>
        <p:nvSpPr>
          <p:cNvPr id="5" name="Oval 4"/>
          <p:cNvSpPr/>
          <p:nvPr/>
        </p:nvSpPr>
        <p:spPr>
          <a:xfrm>
            <a:off x="990600" y="1828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6340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6781800" cy="1600200"/>
          </a:xfrm>
        </p:spPr>
        <p:txBody>
          <a:bodyPr>
            <a:normAutofit/>
          </a:bodyPr>
          <a:lstStyle/>
          <a:p>
            <a:r>
              <a:rPr lang="en-US" sz="3600" dirty="0" smtClean="0"/>
              <a:t>Questions?</a:t>
            </a:r>
            <a:endParaRPr lang="en-US" sz="3600" dirty="0"/>
          </a:p>
        </p:txBody>
      </p:sp>
      <p:sp>
        <p:nvSpPr>
          <p:cNvPr id="3" name="Content Placeholder 2"/>
          <p:cNvSpPr>
            <a:spLocks noGrp="1"/>
          </p:cNvSpPr>
          <p:nvPr>
            <p:ph idx="1"/>
          </p:nvPr>
        </p:nvSpPr>
        <p:spPr>
          <a:xfrm>
            <a:off x="685800" y="914400"/>
            <a:ext cx="8229600" cy="3992563"/>
          </a:xfrm>
        </p:spPr>
        <p:txBody>
          <a:bodyPr>
            <a:normAutofit/>
          </a:bodyPr>
          <a:lstStyle/>
          <a:p>
            <a:pPr marL="0" indent="0">
              <a:buNone/>
            </a:pPr>
            <a:r>
              <a:rPr lang="en-US" dirty="0" smtClean="0">
                <a:latin typeface="Helvetica Light"/>
                <a:cs typeface="Helvetica Light"/>
              </a:rPr>
              <a:t>Concerns:</a:t>
            </a:r>
          </a:p>
          <a:p>
            <a:pPr marL="0" indent="0">
              <a:buNone/>
            </a:pPr>
            <a:r>
              <a:rPr lang="en-US" dirty="0">
                <a:latin typeface="Helvetica Light"/>
                <a:cs typeface="Helvetica Light"/>
              </a:rPr>
              <a:t> </a:t>
            </a:r>
            <a:r>
              <a:rPr lang="en-US" dirty="0" smtClean="0">
                <a:latin typeface="Helvetica Light"/>
                <a:cs typeface="Helvetica Light"/>
              </a:rPr>
              <a:t>     MLS Participation = Cooperation</a:t>
            </a:r>
            <a:br>
              <a:rPr lang="en-US" dirty="0" smtClean="0">
                <a:latin typeface="Helvetica Light"/>
                <a:cs typeface="Helvetica Light"/>
              </a:rPr>
            </a:br>
            <a:r>
              <a:rPr lang="en-US" dirty="0" smtClean="0">
                <a:latin typeface="Helvetica Light"/>
                <a:cs typeface="Helvetica Light"/>
              </a:rPr>
              <a:t>      REALTOR</a:t>
            </a:r>
            <a:r>
              <a:rPr lang="en-US" baseline="30000" dirty="0" smtClean="0">
                <a:latin typeface="Helvetica Light"/>
                <a:cs typeface="Helvetica Light"/>
              </a:rPr>
              <a:t>®</a:t>
            </a:r>
            <a:r>
              <a:rPr lang="en-US" dirty="0" smtClean="0">
                <a:latin typeface="Helvetica Light"/>
                <a:cs typeface="Helvetica Light"/>
              </a:rPr>
              <a:t> Code of Ethics</a:t>
            </a:r>
            <a:br>
              <a:rPr lang="en-US" dirty="0" smtClean="0">
                <a:latin typeface="Helvetica Light"/>
                <a:cs typeface="Helvetica Light"/>
              </a:rPr>
            </a:br>
            <a:r>
              <a:rPr lang="en-US" dirty="0" smtClean="0">
                <a:latin typeface="Helvetica Light"/>
                <a:cs typeface="Helvetica Light"/>
              </a:rPr>
              <a:t>      License Law</a:t>
            </a:r>
            <a:br>
              <a:rPr lang="en-US" dirty="0" smtClean="0">
                <a:latin typeface="Helvetica Light"/>
                <a:cs typeface="Helvetica Light"/>
              </a:rPr>
            </a:br>
            <a:r>
              <a:rPr lang="en-US" dirty="0" smtClean="0">
                <a:latin typeface="Helvetica Light"/>
                <a:cs typeface="Helvetica Light"/>
              </a:rPr>
              <a:t>      Fair Housing Law</a:t>
            </a:r>
            <a:br>
              <a:rPr lang="en-US" dirty="0" smtClean="0">
                <a:latin typeface="Helvetica Light"/>
                <a:cs typeface="Helvetica Light"/>
              </a:rPr>
            </a:br>
            <a:r>
              <a:rPr lang="en-US" dirty="0" smtClean="0">
                <a:latin typeface="Helvetica Light"/>
                <a:cs typeface="Helvetica Light"/>
              </a:rPr>
              <a:t>      Consumer Concerns / Industry Appearance</a:t>
            </a:r>
            <a:br>
              <a:rPr lang="en-US" dirty="0" smtClean="0">
                <a:latin typeface="Helvetica Light"/>
                <a:cs typeface="Helvetica Light"/>
              </a:rPr>
            </a:br>
            <a:r>
              <a:rPr lang="en-US" dirty="0" smtClean="0">
                <a:latin typeface="Helvetica Light"/>
                <a:cs typeface="Helvetica Light"/>
              </a:rPr>
              <a:t>      Civil Liability</a:t>
            </a:r>
            <a:endParaRPr lang="en-US" dirty="0" smtClean="0">
              <a:solidFill>
                <a:schemeClr val="accent2">
                  <a:lumMod val="75000"/>
                </a:schemeClr>
              </a:solidFill>
              <a:latin typeface="Helvetica Light"/>
              <a:cs typeface="Helvetica Light"/>
            </a:endParaRPr>
          </a:p>
        </p:txBody>
      </p:sp>
      <p:sp>
        <p:nvSpPr>
          <p:cNvPr id="5" name="Oval 4"/>
          <p:cNvSpPr/>
          <p:nvPr/>
        </p:nvSpPr>
        <p:spPr>
          <a:xfrm>
            <a:off x="990600" y="2209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990600" y="2514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990600" y="2895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990600" y="3276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990600" y="3657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990600" y="4038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8751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143000" y="1371600"/>
            <a:ext cx="7772400" cy="1470025"/>
          </a:xfrm>
        </p:spPr>
        <p:txBody>
          <a:bodyPr>
            <a:noAutofit/>
          </a:bodyPr>
          <a:lstStyle/>
          <a:p>
            <a:pPr algn="l"/>
            <a:r>
              <a:rPr lang="en-US" sz="2400" dirty="0" smtClean="0">
                <a:latin typeface="Helvetica Light"/>
                <a:cs typeface="Helvetica Light"/>
              </a:rPr>
              <a:t>1. Revise Policy &amp; Enforcement</a:t>
            </a:r>
            <a:br>
              <a:rPr lang="en-US" sz="2400" dirty="0" smtClean="0">
                <a:latin typeface="Helvetica Light"/>
                <a:cs typeface="Helvetica Light"/>
              </a:rPr>
            </a:br>
            <a:r>
              <a:rPr lang="en-US" sz="2400" dirty="0" smtClean="0">
                <a:latin typeface="Helvetica Light"/>
                <a:cs typeface="Helvetica Light"/>
              </a:rPr>
              <a:t>2. Create “Active – No Show” Status</a:t>
            </a:r>
            <a:br>
              <a:rPr lang="en-US" sz="2400" dirty="0" smtClean="0">
                <a:latin typeface="Helvetica Light"/>
                <a:cs typeface="Helvetica Light"/>
              </a:rPr>
            </a:br>
            <a:r>
              <a:rPr lang="en-US" sz="2400" dirty="0" smtClean="0">
                <a:latin typeface="Helvetica Light"/>
                <a:cs typeface="Helvetica Light"/>
              </a:rPr>
              <a:t>3. Seller Disclosure if Off-MLS</a:t>
            </a:r>
            <a:endParaRPr lang="en-US" sz="2400" dirty="0">
              <a:latin typeface="Helvetica Light"/>
              <a:cs typeface="Helvetica Light"/>
            </a:endParaRPr>
          </a:p>
        </p:txBody>
      </p:sp>
      <p:sp>
        <p:nvSpPr>
          <p:cNvPr id="5" name="Subtitle 2"/>
          <p:cNvSpPr>
            <a:spLocks noGrp="1"/>
          </p:cNvSpPr>
          <p:nvPr>
            <p:ph type="subTitle" idx="4294967295"/>
          </p:nvPr>
        </p:nvSpPr>
        <p:spPr>
          <a:xfrm>
            <a:off x="685800" y="533400"/>
            <a:ext cx="7696200" cy="1143000"/>
          </a:xfrm>
        </p:spPr>
        <p:txBody>
          <a:bodyPr>
            <a:noAutofit/>
          </a:bodyPr>
          <a:lstStyle/>
          <a:p>
            <a:pPr marL="0" indent="0" algn="l">
              <a:buNone/>
            </a:pPr>
            <a:r>
              <a:rPr lang="en-US" sz="3600" dirty="0" smtClean="0">
                <a:latin typeface="+mj-lt"/>
              </a:rPr>
              <a:t>Three changes effective </a:t>
            </a:r>
            <a:r>
              <a:rPr lang="en-US" sz="3600" b="1" dirty="0" smtClean="0">
                <a:latin typeface="+mj-lt"/>
              </a:rPr>
              <a:t>November 19</a:t>
            </a:r>
            <a:r>
              <a:rPr lang="en-US" sz="3600" dirty="0" smtClean="0">
                <a:latin typeface="+mj-lt"/>
              </a:rPr>
              <a:t>:</a:t>
            </a:r>
            <a:endParaRPr lang="en-US" sz="3600" dirty="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6781800" cy="1600200"/>
          </a:xfrm>
        </p:spPr>
        <p:txBody>
          <a:bodyPr>
            <a:normAutofit/>
          </a:bodyPr>
          <a:lstStyle/>
          <a:p>
            <a:r>
              <a:rPr lang="en-US" sz="3600" dirty="0" smtClean="0"/>
              <a:t>MLS Policy &amp; Enforcement</a:t>
            </a:r>
            <a:endParaRPr lang="en-US" sz="3600" dirty="0"/>
          </a:p>
        </p:txBody>
      </p:sp>
      <p:sp>
        <p:nvSpPr>
          <p:cNvPr id="3" name="Content Placeholder 2"/>
          <p:cNvSpPr>
            <a:spLocks noGrp="1"/>
          </p:cNvSpPr>
          <p:nvPr>
            <p:ph idx="1"/>
          </p:nvPr>
        </p:nvSpPr>
        <p:spPr>
          <a:xfrm>
            <a:off x="990600" y="1676400"/>
            <a:ext cx="7543800" cy="3886200"/>
          </a:xfrm>
        </p:spPr>
        <p:txBody>
          <a:bodyPr>
            <a:normAutofit/>
          </a:bodyPr>
          <a:lstStyle/>
          <a:p>
            <a:pPr marL="0" indent="0">
              <a:buNone/>
            </a:pPr>
            <a:r>
              <a:rPr lang="en-US" dirty="0">
                <a:latin typeface="Helvetica Light"/>
                <a:cs typeface="Helvetica Light"/>
              </a:rPr>
              <a:t>The GPRMLS Board of Directors has concluded that “off-MLS” promotions, such as “coming soon” advertising, are generally not beneficial market practices and possibly harm sellers looking to obtain the highest price for their property. </a:t>
            </a:r>
            <a:r>
              <a:rPr lang="en-US" dirty="0" smtClean="0">
                <a:latin typeface="Helvetica Light"/>
                <a:cs typeface="Helvetica Light"/>
              </a:rPr>
              <a:t>The </a:t>
            </a:r>
            <a:r>
              <a:rPr lang="en-US" dirty="0">
                <a:latin typeface="Helvetica Light"/>
                <a:cs typeface="Helvetica Light"/>
              </a:rPr>
              <a:t>lack of cooperation and the lack of full exposure to the market can very rarely be justified when an informed decision is made by a seller.</a:t>
            </a:r>
          </a:p>
          <a:p>
            <a:endParaRPr lang="en-US" dirty="0"/>
          </a:p>
        </p:txBody>
      </p:sp>
      <p:sp>
        <p:nvSpPr>
          <p:cNvPr id="4" name="Oval 3"/>
          <p:cNvSpPr/>
          <p:nvPr/>
        </p:nvSpPr>
        <p:spPr>
          <a:xfrm>
            <a:off x="914400" y="2133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a:t>
            </a:r>
            <a:endParaRPr lang="en-US" dirty="0"/>
          </a:p>
        </p:txBody>
      </p:sp>
      <p:sp>
        <p:nvSpPr>
          <p:cNvPr id="3" name="Content Placeholder 2"/>
          <p:cNvSpPr>
            <a:spLocks noGrp="1"/>
          </p:cNvSpPr>
          <p:nvPr>
            <p:ph idx="1"/>
          </p:nvPr>
        </p:nvSpPr>
        <p:spPr>
          <a:xfrm>
            <a:off x="914400" y="1143000"/>
            <a:ext cx="7543800" cy="3886200"/>
          </a:xfrm>
        </p:spPr>
        <p:txBody>
          <a:bodyPr>
            <a:normAutofit lnSpcReduction="10000"/>
          </a:bodyPr>
          <a:lstStyle/>
          <a:p>
            <a:pPr marL="0" lvl="0" indent="0">
              <a:buNone/>
            </a:pPr>
            <a:r>
              <a:rPr lang="en-US" dirty="0" smtClean="0">
                <a:latin typeface="Helvetica Light"/>
                <a:cs typeface="Helvetica Light"/>
              </a:rPr>
              <a:t>Section </a:t>
            </a:r>
            <a:r>
              <a:rPr lang="en-US" dirty="0">
                <a:latin typeface="Helvetica Light"/>
                <a:cs typeface="Helvetica Light"/>
              </a:rPr>
              <a:t>1 of the MLS Rules, regarding timely </a:t>
            </a:r>
            <a:r>
              <a:rPr lang="en-US" dirty="0" smtClean="0">
                <a:latin typeface="Helvetica Light"/>
                <a:cs typeface="Helvetica Light"/>
              </a:rPr>
              <a:t>      submission </a:t>
            </a:r>
            <a:r>
              <a:rPr lang="en-US" dirty="0">
                <a:latin typeface="Helvetica Light"/>
                <a:cs typeface="Helvetica Light"/>
              </a:rPr>
              <a:t>of listing information into the MLS system, will be </a:t>
            </a:r>
            <a:r>
              <a:rPr lang="en-US" u="sng" dirty="0">
                <a:latin typeface="Helvetica Light"/>
                <a:cs typeface="Helvetica Light"/>
              </a:rPr>
              <a:t>strictly enforced with an automatic fine </a:t>
            </a:r>
            <a:r>
              <a:rPr lang="en-US" dirty="0">
                <a:latin typeface="Helvetica Light"/>
                <a:cs typeface="Helvetica Light"/>
              </a:rPr>
              <a:t>assessed to the listing agent of $100 per violation, plus a fine of $100 for each additional day beyond the deadline for timely submission</a:t>
            </a:r>
            <a:r>
              <a:rPr lang="en-US" dirty="0" smtClean="0">
                <a:latin typeface="Helvetica Light"/>
                <a:cs typeface="Helvetica Light"/>
              </a:rPr>
              <a:t>.</a:t>
            </a:r>
          </a:p>
          <a:p>
            <a:pPr>
              <a:buNone/>
            </a:pPr>
            <a:r>
              <a:rPr lang="en-US" dirty="0" smtClean="0">
                <a:latin typeface="Helvetica Light"/>
                <a:cs typeface="Helvetica Light"/>
              </a:rPr>
              <a:t>	</a:t>
            </a:r>
          </a:p>
          <a:p>
            <a:pPr>
              <a:buNone/>
            </a:pPr>
            <a:r>
              <a:rPr lang="en-US" dirty="0" smtClean="0">
                <a:latin typeface="Helvetica Light"/>
                <a:cs typeface="Helvetica Light"/>
              </a:rPr>
              <a:t>   </a:t>
            </a:r>
            <a:r>
              <a:rPr lang="en-US" sz="2000" i="1" dirty="0" smtClean="0">
                <a:latin typeface="Helvetica Light"/>
                <a:cs typeface="Helvetica Light"/>
              </a:rPr>
              <a:t>Note</a:t>
            </a:r>
            <a:r>
              <a:rPr lang="en-US" sz="2000" i="1" dirty="0">
                <a:latin typeface="Helvetica Light"/>
                <a:cs typeface="Helvetica Light"/>
              </a:rPr>
              <a:t>: The GPRMLS Board of Directors reminds </a:t>
            </a:r>
            <a:r>
              <a:rPr lang="en-US" sz="2000" i="1" dirty="0" smtClean="0">
                <a:latin typeface="Helvetica Light"/>
                <a:cs typeface="Helvetica Light"/>
              </a:rPr>
              <a:t>all MLS </a:t>
            </a:r>
            <a:r>
              <a:rPr lang="en-US" sz="2000" i="1" dirty="0">
                <a:latin typeface="Helvetica Light"/>
                <a:cs typeface="Helvetica Light"/>
              </a:rPr>
              <a:t>subscribers that Nebraska License Law requires a written listing agreement with the seller to advertise or promote a property for sale in any way.</a:t>
            </a:r>
          </a:p>
          <a:p>
            <a:pPr lvl="0">
              <a:buNone/>
            </a:pPr>
            <a:endParaRPr lang="en-US" i="1" dirty="0">
              <a:latin typeface="Helvetica Light"/>
              <a:cs typeface="Helvetica Light"/>
            </a:endParaRPr>
          </a:p>
          <a:p>
            <a:endParaRPr lang="en-US" dirty="0"/>
          </a:p>
        </p:txBody>
      </p:sp>
      <p:sp>
        <p:nvSpPr>
          <p:cNvPr id="4" name="Oval 3"/>
          <p:cNvSpPr/>
          <p:nvPr/>
        </p:nvSpPr>
        <p:spPr>
          <a:xfrm>
            <a:off x="838200" y="990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1066800" y="3429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#2</a:t>
            </a:r>
            <a:endParaRPr lang="en-US" dirty="0"/>
          </a:p>
        </p:txBody>
      </p:sp>
      <p:sp>
        <p:nvSpPr>
          <p:cNvPr id="3" name="Content Placeholder 2"/>
          <p:cNvSpPr>
            <a:spLocks noGrp="1"/>
          </p:cNvSpPr>
          <p:nvPr>
            <p:ph idx="1"/>
          </p:nvPr>
        </p:nvSpPr>
        <p:spPr>
          <a:xfrm>
            <a:off x="685800" y="1219200"/>
            <a:ext cx="7543800" cy="3886200"/>
          </a:xfrm>
        </p:spPr>
        <p:txBody>
          <a:bodyPr anchor="t">
            <a:noAutofit/>
          </a:bodyPr>
          <a:lstStyle/>
          <a:p>
            <a:pPr marL="0" lvl="0" indent="0">
              <a:buNone/>
            </a:pPr>
            <a:r>
              <a:rPr lang="en-US" sz="2000" dirty="0" smtClean="0">
                <a:latin typeface="Helvetica Light"/>
                <a:cs typeface="Helvetica Light"/>
              </a:rPr>
              <a:t>MLS </a:t>
            </a:r>
            <a:r>
              <a:rPr lang="en-US" sz="2000" dirty="0">
                <a:latin typeface="Helvetica Light"/>
                <a:cs typeface="Helvetica Light"/>
              </a:rPr>
              <a:t>Rules, Section 1.1 has been clarified to read:</a:t>
            </a:r>
          </a:p>
          <a:p>
            <a:pPr>
              <a:buNone/>
            </a:pPr>
            <a:r>
              <a:rPr lang="en-US" sz="2000" dirty="0" smtClean="0">
                <a:latin typeface="Helvetica Light"/>
                <a:cs typeface="Helvetica Light"/>
              </a:rPr>
              <a:t>    LISTING </a:t>
            </a:r>
            <a:r>
              <a:rPr lang="en-US" sz="2000" dirty="0">
                <a:latin typeface="Helvetica Light"/>
                <a:cs typeface="Helvetica Light"/>
              </a:rPr>
              <a:t>SUBJECT TO RULES AND REGULATIONS OF THE SERVICE: Any listing taken on a contract to be filed with the MLS is subject to the rules and regulations of the MLS upon signature of the seller(s). Unless disclosed otherwise in the </a:t>
            </a:r>
            <a:r>
              <a:rPr lang="en-US" sz="2000" dirty="0" smtClean="0">
                <a:latin typeface="Helvetica Light"/>
                <a:cs typeface="Helvetica Light"/>
              </a:rPr>
              <a:t>Listing </a:t>
            </a:r>
            <a:r>
              <a:rPr lang="en-US" sz="2000" strike="sngStrike" dirty="0" smtClean="0">
                <a:latin typeface="Arial" panose="020B0604020202020204" pitchFamily="34" charset="0"/>
                <a:cs typeface="Arial" panose="020B0604020202020204" pitchFamily="34" charset="0"/>
              </a:rPr>
              <a:t>Input Form Remarks Section </a:t>
            </a:r>
            <a:r>
              <a:rPr lang="en-US" sz="2000" u="sng" dirty="0" smtClean="0">
                <a:solidFill>
                  <a:srgbClr val="FF0000"/>
                </a:solidFill>
                <a:latin typeface="Helvetica Light"/>
                <a:cs typeface="Helvetica Light"/>
              </a:rPr>
              <a:t>information</a:t>
            </a:r>
            <a:r>
              <a:rPr lang="en-US" sz="2000" dirty="0">
                <a:latin typeface="Helvetica Light"/>
                <a:cs typeface="Helvetica Light"/>
              </a:rPr>
              <a:t>, the listing agent represents that the listing agreement conforms to Nebraska license law requirements, NAR requirements and authorizes some form of access to the real estate by cooperating agents, related industry professionals, and potential purchasers. </a:t>
            </a:r>
          </a:p>
          <a:p>
            <a:pPr>
              <a:buNone/>
            </a:pPr>
            <a:r>
              <a:rPr lang="en-US" sz="2000" dirty="0" smtClean="0">
                <a:latin typeface="Helvetica Light"/>
                <a:cs typeface="Helvetica Light"/>
              </a:rPr>
              <a:t/>
            </a:r>
            <a:br>
              <a:rPr lang="en-US" sz="2000" dirty="0" smtClean="0">
                <a:latin typeface="Helvetica Light"/>
                <a:cs typeface="Helvetica Light"/>
              </a:rPr>
            </a:br>
            <a:r>
              <a:rPr lang="en-US" sz="1800" i="1" dirty="0" smtClean="0">
                <a:latin typeface="Helvetica Light"/>
                <a:cs typeface="Helvetica Light"/>
              </a:rPr>
              <a:t>Note</a:t>
            </a:r>
            <a:r>
              <a:rPr lang="en-US" sz="1800" i="1" dirty="0">
                <a:latin typeface="Helvetica Light"/>
                <a:cs typeface="Helvetica Light"/>
              </a:rPr>
              <a:t>: </a:t>
            </a:r>
            <a:r>
              <a:rPr lang="en-US" sz="1800" i="1" dirty="0" smtClean="0">
                <a:latin typeface="Helvetica Light"/>
                <a:cs typeface="Helvetica Light"/>
              </a:rPr>
              <a:t>This is a “housekeeping” change made to modernize the Rule</a:t>
            </a:r>
            <a:r>
              <a:rPr lang="en-US" sz="2000" i="1" dirty="0" smtClean="0">
                <a:latin typeface="Helvetica Light"/>
                <a:cs typeface="Helvetica Light"/>
              </a:rPr>
              <a:t>.</a:t>
            </a:r>
            <a:endParaRPr lang="en-US" sz="2000" i="1" dirty="0">
              <a:latin typeface="Helvetica Light"/>
              <a:cs typeface="Helvetica Light"/>
            </a:endParaRPr>
          </a:p>
          <a:p>
            <a:endParaRPr lang="en-US" sz="2000" dirty="0">
              <a:latin typeface="Helvetica Light"/>
              <a:cs typeface="Helvetica Light"/>
            </a:endParaRPr>
          </a:p>
        </p:txBody>
      </p:sp>
      <p:sp>
        <p:nvSpPr>
          <p:cNvPr id="5" name="Oval 4"/>
          <p:cNvSpPr/>
          <p:nvPr/>
        </p:nvSpPr>
        <p:spPr>
          <a:xfrm>
            <a:off x="854529" y="1752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#3</a:t>
            </a:r>
            <a:endParaRPr lang="en-US" dirty="0"/>
          </a:p>
        </p:txBody>
      </p:sp>
      <p:sp>
        <p:nvSpPr>
          <p:cNvPr id="3" name="Content Placeholder 2"/>
          <p:cNvSpPr>
            <a:spLocks noGrp="1"/>
          </p:cNvSpPr>
          <p:nvPr>
            <p:ph idx="1"/>
          </p:nvPr>
        </p:nvSpPr>
        <p:spPr>
          <a:xfrm>
            <a:off x="1066800" y="-304800"/>
            <a:ext cx="7543800" cy="3886200"/>
          </a:xfrm>
        </p:spPr>
        <p:txBody>
          <a:bodyPr>
            <a:normAutofit/>
          </a:bodyPr>
          <a:lstStyle/>
          <a:p>
            <a:pPr marL="0" lvl="0" indent="0">
              <a:buNone/>
            </a:pPr>
            <a:r>
              <a:rPr lang="en-US" dirty="0">
                <a:latin typeface="Helvetica Light"/>
                <a:cs typeface="Helvetica Light"/>
              </a:rPr>
              <a:t>A new </a:t>
            </a:r>
            <a:r>
              <a:rPr lang="en-US" dirty="0" smtClean="0">
                <a:latin typeface="Helvetica Light"/>
                <a:cs typeface="Helvetica Light"/>
              </a:rPr>
              <a:t>MLS Listing Status</a:t>
            </a:r>
            <a:r>
              <a:rPr lang="en-US" dirty="0">
                <a:latin typeface="Helvetica Light"/>
                <a:cs typeface="Helvetica Light"/>
              </a:rPr>
              <a:t>, “</a:t>
            </a:r>
            <a:r>
              <a:rPr lang="en-US" u="sng" dirty="0">
                <a:latin typeface="Helvetica Light"/>
                <a:cs typeface="Helvetica Light"/>
              </a:rPr>
              <a:t>Active, No Show</a:t>
            </a:r>
            <a:r>
              <a:rPr lang="en-US" dirty="0">
                <a:latin typeface="Helvetica Light"/>
                <a:cs typeface="Helvetica Light"/>
              </a:rPr>
              <a:t>” </a:t>
            </a:r>
            <a:r>
              <a:rPr lang="en-US" dirty="0" smtClean="0">
                <a:latin typeface="Helvetica Light"/>
                <a:cs typeface="Helvetica Light"/>
              </a:rPr>
              <a:t/>
            </a:r>
            <a:br>
              <a:rPr lang="en-US" dirty="0" smtClean="0">
                <a:latin typeface="Helvetica Light"/>
                <a:cs typeface="Helvetica Light"/>
              </a:rPr>
            </a:br>
            <a:r>
              <a:rPr lang="en-US" dirty="0" smtClean="0">
                <a:latin typeface="Helvetica Light"/>
                <a:cs typeface="Helvetica Light"/>
              </a:rPr>
              <a:t>is </a:t>
            </a:r>
            <a:r>
              <a:rPr lang="en-US" dirty="0">
                <a:latin typeface="Helvetica Light"/>
                <a:cs typeface="Helvetica Light"/>
              </a:rPr>
              <a:t>added to the </a:t>
            </a:r>
            <a:r>
              <a:rPr lang="en-US" dirty="0" smtClean="0">
                <a:latin typeface="Helvetica Light"/>
                <a:cs typeface="Helvetica Light"/>
              </a:rPr>
              <a:t>database</a:t>
            </a:r>
            <a:r>
              <a:rPr lang="en-US" dirty="0">
                <a:latin typeface="Helvetica Light"/>
                <a:cs typeface="Helvetica Light"/>
              </a:rPr>
              <a:t>. </a:t>
            </a:r>
          </a:p>
          <a:p>
            <a:pPr marL="0" lvl="0" indent="0">
              <a:buNone/>
            </a:pPr>
            <a:endParaRPr lang="en-US" dirty="0" smtClean="0">
              <a:latin typeface="Helvetica Light"/>
              <a:cs typeface="Helvetica Light"/>
            </a:endParaRPr>
          </a:p>
          <a:p>
            <a:endParaRPr lang="en-US" dirty="0"/>
          </a:p>
        </p:txBody>
      </p:sp>
      <p:sp>
        <p:nvSpPr>
          <p:cNvPr id="4" name="Oval 3"/>
          <p:cNvSpPr/>
          <p:nvPr/>
        </p:nvSpPr>
        <p:spPr>
          <a:xfrm>
            <a:off x="914400" y="990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143000" y="1371600"/>
            <a:ext cx="7239000" cy="3048000"/>
          </a:xfrm>
        </p:spPr>
        <p:txBody>
          <a:bodyPr>
            <a:noAutofit/>
          </a:bodyPr>
          <a:lstStyle/>
          <a:p>
            <a:pPr algn="l"/>
            <a:r>
              <a:rPr lang="en-US" sz="2800" dirty="0" smtClean="0">
                <a:latin typeface="Helvetica Light"/>
                <a:cs typeface="Helvetica Light"/>
              </a:rPr>
              <a:t>Listed for sale, but off-MLS: </a:t>
            </a:r>
            <a:br>
              <a:rPr lang="en-US" sz="2800" dirty="0" smtClean="0">
                <a:latin typeface="Helvetica Light"/>
                <a:cs typeface="Helvetica Light"/>
              </a:rPr>
            </a:br>
            <a:r>
              <a:rPr lang="en-US" sz="2800" dirty="0" smtClean="0">
                <a:latin typeface="Helvetica Light"/>
                <a:cs typeface="Helvetica Light"/>
              </a:rPr>
              <a:t>     -Coming soon </a:t>
            </a:r>
            <a:r>
              <a:rPr lang="en-US" sz="2800" dirty="0">
                <a:latin typeface="Helvetica Light"/>
                <a:cs typeface="Helvetica Light"/>
              </a:rPr>
              <a:t>l</a:t>
            </a:r>
            <a:r>
              <a:rPr lang="en-US" sz="2800" dirty="0" smtClean="0">
                <a:latin typeface="Helvetica Light"/>
                <a:cs typeface="Helvetica Light"/>
              </a:rPr>
              <a:t>istings</a:t>
            </a:r>
            <a:br>
              <a:rPr lang="en-US" sz="2800" dirty="0" smtClean="0">
                <a:latin typeface="Helvetica Light"/>
                <a:cs typeface="Helvetica Light"/>
              </a:rPr>
            </a:br>
            <a:r>
              <a:rPr lang="en-US" sz="2800" dirty="0" smtClean="0">
                <a:latin typeface="Helvetica Light"/>
                <a:cs typeface="Helvetica Light"/>
              </a:rPr>
              <a:t>     -Pocket, or quiet listings</a:t>
            </a:r>
            <a:br>
              <a:rPr lang="en-US" sz="2800" dirty="0" smtClean="0">
                <a:latin typeface="Helvetica Light"/>
                <a:cs typeface="Helvetica Light"/>
              </a:rPr>
            </a:br>
            <a:r>
              <a:rPr lang="en-US" sz="2800" dirty="0" smtClean="0">
                <a:latin typeface="Helvetica Light"/>
                <a:cs typeface="Helvetica Light"/>
              </a:rPr>
              <a:t>Listed for sale in MLS but not available to show</a:t>
            </a:r>
            <a:endParaRPr lang="en-US" sz="2800" dirty="0">
              <a:latin typeface="Helvetica Light"/>
              <a:cs typeface="Helvetica Light"/>
            </a:endParaRPr>
          </a:p>
        </p:txBody>
      </p:sp>
      <p:sp>
        <p:nvSpPr>
          <p:cNvPr id="5" name="Subtitle 2"/>
          <p:cNvSpPr>
            <a:spLocks noGrp="1"/>
          </p:cNvSpPr>
          <p:nvPr>
            <p:ph type="subTitle" idx="4294967295"/>
          </p:nvPr>
        </p:nvSpPr>
        <p:spPr>
          <a:xfrm>
            <a:off x="685800" y="838200"/>
            <a:ext cx="6629400" cy="1143000"/>
          </a:xfrm>
        </p:spPr>
        <p:txBody>
          <a:bodyPr>
            <a:noAutofit/>
          </a:bodyPr>
          <a:lstStyle/>
          <a:p>
            <a:pPr marL="0" indent="0" algn="l">
              <a:buNone/>
            </a:pPr>
            <a:r>
              <a:rPr lang="en-US" sz="3600" b="1" dirty="0" smtClean="0">
                <a:solidFill>
                  <a:schemeClr val="tx1"/>
                </a:solidFill>
                <a:latin typeface="+mj-lt"/>
                <a:cs typeface="Helvetica"/>
              </a:rPr>
              <a:t>Effective November 19, 2014 </a:t>
            </a:r>
            <a:br>
              <a:rPr lang="en-US" sz="3600" b="1" dirty="0" smtClean="0">
                <a:solidFill>
                  <a:schemeClr val="tx1"/>
                </a:solidFill>
                <a:latin typeface="+mj-lt"/>
                <a:cs typeface="Helvetica"/>
              </a:rPr>
            </a:br>
            <a:r>
              <a:rPr lang="en-US" sz="3600" b="1" dirty="0" smtClean="0">
                <a:solidFill>
                  <a:schemeClr val="tx1"/>
                </a:solidFill>
                <a:latin typeface="+mj-lt"/>
                <a:cs typeface="Helvetica"/>
              </a:rPr>
              <a:t>new policy impacts properties:</a:t>
            </a:r>
            <a:endParaRPr lang="en-US" sz="3600" b="1" dirty="0">
              <a:solidFill>
                <a:schemeClr val="tx1"/>
              </a:solidFill>
              <a:latin typeface="+mj-lt"/>
              <a:cs typeface="Helvetica"/>
            </a:endParaRPr>
          </a:p>
        </p:txBody>
      </p:sp>
      <p:sp>
        <p:nvSpPr>
          <p:cNvPr id="3" name="Oval 2"/>
          <p:cNvSpPr/>
          <p:nvPr/>
        </p:nvSpPr>
        <p:spPr>
          <a:xfrm>
            <a:off x="990600" y="2438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990600" y="3657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5225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#4</a:t>
            </a:r>
            <a:endParaRPr lang="en-US" dirty="0"/>
          </a:p>
        </p:txBody>
      </p:sp>
      <p:sp>
        <p:nvSpPr>
          <p:cNvPr id="3" name="Content Placeholder 2"/>
          <p:cNvSpPr>
            <a:spLocks noGrp="1"/>
          </p:cNvSpPr>
          <p:nvPr>
            <p:ph idx="1"/>
          </p:nvPr>
        </p:nvSpPr>
        <p:spPr>
          <a:xfrm>
            <a:off x="1066800" y="-228600"/>
            <a:ext cx="7543800" cy="3886200"/>
          </a:xfrm>
        </p:spPr>
        <p:txBody>
          <a:bodyPr/>
          <a:lstStyle/>
          <a:p>
            <a:pPr marL="0" lvl="0" indent="0">
              <a:buNone/>
            </a:pPr>
            <a:r>
              <a:rPr lang="en-US" dirty="0">
                <a:latin typeface="Helvetica Light"/>
                <a:cs typeface="Helvetica Light"/>
              </a:rPr>
              <a:t>Unless the “Active, No Show” status is indicated, Active listings must be available for showing by cooperating agents.</a:t>
            </a:r>
          </a:p>
          <a:p>
            <a:endParaRPr lang="en-US" dirty="0"/>
          </a:p>
        </p:txBody>
      </p:sp>
      <p:sp>
        <p:nvSpPr>
          <p:cNvPr id="4" name="Oval 3"/>
          <p:cNvSpPr/>
          <p:nvPr/>
        </p:nvSpPr>
        <p:spPr>
          <a:xfrm>
            <a:off x="9144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#5</a:t>
            </a:r>
            <a:endParaRPr lang="en-US" dirty="0"/>
          </a:p>
        </p:txBody>
      </p:sp>
      <p:sp>
        <p:nvSpPr>
          <p:cNvPr id="3" name="Content Placeholder 2"/>
          <p:cNvSpPr>
            <a:spLocks noGrp="1"/>
          </p:cNvSpPr>
          <p:nvPr>
            <p:ph idx="1"/>
          </p:nvPr>
        </p:nvSpPr>
        <p:spPr>
          <a:xfrm>
            <a:off x="1066800" y="-228600"/>
            <a:ext cx="7543800" cy="3886200"/>
          </a:xfrm>
        </p:spPr>
        <p:txBody>
          <a:bodyPr/>
          <a:lstStyle/>
          <a:p>
            <a:pPr marL="0" lvl="0" indent="0">
              <a:buNone/>
            </a:pPr>
            <a:r>
              <a:rPr lang="en-US" dirty="0">
                <a:latin typeface="Helvetica Light"/>
                <a:cs typeface="Helvetica Light"/>
              </a:rPr>
              <a:t>Listings not available for showing when input in the MLS system shall be entered with the “Active, No Show” status.</a:t>
            </a:r>
          </a:p>
          <a:p>
            <a:pPr>
              <a:buNone/>
            </a:pPr>
            <a:endParaRPr lang="en-US" dirty="0"/>
          </a:p>
        </p:txBody>
      </p:sp>
      <p:sp>
        <p:nvSpPr>
          <p:cNvPr id="4" name="Oval 3"/>
          <p:cNvSpPr/>
          <p:nvPr/>
        </p:nvSpPr>
        <p:spPr>
          <a:xfrm>
            <a:off x="9144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#6</a:t>
            </a:r>
            <a:endParaRPr lang="en-US" dirty="0"/>
          </a:p>
        </p:txBody>
      </p:sp>
      <p:sp>
        <p:nvSpPr>
          <p:cNvPr id="3" name="Content Placeholder 2"/>
          <p:cNvSpPr>
            <a:spLocks noGrp="1"/>
          </p:cNvSpPr>
          <p:nvPr>
            <p:ph idx="1"/>
          </p:nvPr>
        </p:nvSpPr>
        <p:spPr>
          <a:xfrm>
            <a:off x="1066800" y="-228600"/>
            <a:ext cx="7543800" cy="3886200"/>
          </a:xfrm>
        </p:spPr>
        <p:txBody>
          <a:bodyPr/>
          <a:lstStyle/>
          <a:p>
            <a:pPr marL="0" lvl="0" indent="0">
              <a:buNone/>
            </a:pPr>
            <a:r>
              <a:rPr lang="en-US" dirty="0">
                <a:latin typeface="Helvetica Light"/>
                <a:cs typeface="Helvetica Light"/>
              </a:rPr>
              <a:t>Active listings, which become unavailable for showing for a period that extends beyond 48 hours, must be updated to the “Active, No Show” status.</a:t>
            </a:r>
          </a:p>
          <a:p>
            <a:endParaRPr lang="en-US" dirty="0"/>
          </a:p>
        </p:txBody>
      </p:sp>
      <p:sp>
        <p:nvSpPr>
          <p:cNvPr id="4" name="Oval 3"/>
          <p:cNvSpPr/>
          <p:nvPr/>
        </p:nvSpPr>
        <p:spPr>
          <a:xfrm>
            <a:off x="9144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#7</a:t>
            </a:r>
            <a:endParaRPr lang="en-US" dirty="0"/>
          </a:p>
        </p:txBody>
      </p:sp>
      <p:sp>
        <p:nvSpPr>
          <p:cNvPr id="3" name="Content Placeholder 2"/>
          <p:cNvSpPr>
            <a:spLocks noGrp="1"/>
          </p:cNvSpPr>
          <p:nvPr>
            <p:ph idx="1"/>
          </p:nvPr>
        </p:nvSpPr>
        <p:spPr>
          <a:xfrm>
            <a:off x="1143000" y="838200"/>
            <a:ext cx="7543800" cy="3886200"/>
          </a:xfrm>
        </p:spPr>
        <p:txBody>
          <a:bodyPr>
            <a:normAutofit/>
          </a:bodyPr>
          <a:lstStyle/>
          <a:p>
            <a:pPr marL="0" indent="0">
              <a:buNone/>
            </a:pPr>
            <a:r>
              <a:rPr lang="en-US" dirty="0" smtClean="0">
                <a:latin typeface="Helvetica Light"/>
                <a:cs typeface="Helvetica Light"/>
              </a:rPr>
              <a:t>REPORTING </a:t>
            </a:r>
            <a:r>
              <a:rPr lang="en-US" dirty="0">
                <a:latin typeface="Helvetica Light"/>
                <a:cs typeface="Helvetica Light"/>
              </a:rPr>
              <a:t>SALES TO THE MLS: Status </a:t>
            </a:r>
            <a:r>
              <a:rPr lang="en-US" dirty="0" smtClean="0">
                <a:latin typeface="Helvetica Light"/>
                <a:cs typeface="Helvetica Light"/>
              </a:rPr>
              <a:t>changes</a:t>
            </a:r>
            <a:r>
              <a:rPr lang="en-US" dirty="0">
                <a:latin typeface="Helvetica Light"/>
                <a:cs typeface="Helvetica Light"/>
              </a:rPr>
              <a:t>, </a:t>
            </a:r>
            <a:r>
              <a:rPr lang="en-US" dirty="0" smtClean="0">
                <a:latin typeface="Helvetica Light"/>
                <a:cs typeface="Helvetica Light"/>
              </a:rPr>
              <a:t>                including </a:t>
            </a:r>
            <a:r>
              <a:rPr lang="en-US" dirty="0">
                <a:latin typeface="Helvetica Light"/>
                <a:cs typeface="Helvetica Light"/>
              </a:rPr>
              <a:t>final closing of sales, shall </a:t>
            </a:r>
            <a:r>
              <a:rPr lang="en-US" dirty="0" smtClean="0">
                <a:latin typeface="Helvetica Light"/>
                <a:cs typeface="Helvetica Light"/>
              </a:rPr>
              <a:t>be </a:t>
            </a:r>
            <a:r>
              <a:rPr lang="en-US" dirty="0">
                <a:latin typeface="Helvetica Light"/>
                <a:cs typeface="Helvetica Light"/>
              </a:rPr>
              <a:t>reported to the MLS by the listing broker </a:t>
            </a:r>
            <a:r>
              <a:rPr lang="en-US" dirty="0" smtClean="0">
                <a:latin typeface="Helvetica Light"/>
                <a:cs typeface="Helvetica Light"/>
              </a:rPr>
              <a:t>within </a:t>
            </a:r>
            <a:r>
              <a:rPr lang="en-US" dirty="0">
                <a:latin typeface="Helvetica Light"/>
                <a:cs typeface="Helvetica Light"/>
              </a:rPr>
              <a:t>48 hours after they have occurred</a:t>
            </a:r>
            <a:r>
              <a:rPr lang="en-US" dirty="0">
                <a:solidFill>
                  <a:schemeClr val="tx1"/>
                </a:solidFill>
                <a:latin typeface="Helvetica Light"/>
                <a:cs typeface="Helvetica Light"/>
              </a:rPr>
              <a:t>. </a:t>
            </a:r>
            <a:r>
              <a:rPr lang="en-US" u="sng" dirty="0" smtClean="0">
                <a:solidFill>
                  <a:srgbClr val="C00000"/>
                </a:solidFill>
                <a:latin typeface="Helvetica Light"/>
                <a:cs typeface="Helvetica Light"/>
              </a:rPr>
              <a:t>If </a:t>
            </a:r>
            <a:r>
              <a:rPr lang="en-US" u="sng" dirty="0">
                <a:solidFill>
                  <a:srgbClr val="C00000"/>
                </a:solidFill>
                <a:latin typeface="Helvetica Light"/>
                <a:cs typeface="Helvetica Light"/>
              </a:rPr>
              <a:t>the </a:t>
            </a:r>
            <a:r>
              <a:rPr lang="en-US" u="sng" dirty="0" smtClean="0">
                <a:solidFill>
                  <a:srgbClr val="C00000"/>
                </a:solidFill>
                <a:latin typeface="Helvetica Light"/>
                <a:cs typeface="Helvetica Light"/>
              </a:rPr>
              <a:t>status </a:t>
            </a:r>
            <a:r>
              <a:rPr lang="en-US" u="sng" dirty="0">
                <a:solidFill>
                  <a:srgbClr val="C00000"/>
                </a:solidFill>
                <a:latin typeface="Helvetica Light"/>
                <a:cs typeface="Helvetica Light"/>
              </a:rPr>
              <a:t>“Active, No Show” is indicated in the </a:t>
            </a:r>
            <a:r>
              <a:rPr lang="en-US" u="sng" dirty="0" smtClean="0">
                <a:solidFill>
                  <a:srgbClr val="C00000"/>
                </a:solidFill>
                <a:latin typeface="Helvetica Light"/>
                <a:cs typeface="Helvetica Light"/>
              </a:rPr>
              <a:t>MLS</a:t>
            </a:r>
            <a:r>
              <a:rPr lang="en-US" u="sng" dirty="0">
                <a:solidFill>
                  <a:srgbClr val="C00000"/>
                </a:solidFill>
                <a:latin typeface="Helvetica Light"/>
                <a:cs typeface="Helvetica Light"/>
              </a:rPr>
              <a:t>, the status must be changed to “Active” </a:t>
            </a:r>
            <a:r>
              <a:rPr lang="en-US" u="sng" dirty="0" smtClean="0">
                <a:solidFill>
                  <a:srgbClr val="C00000"/>
                </a:solidFill>
                <a:latin typeface="Helvetica Light"/>
                <a:cs typeface="Helvetica Light"/>
              </a:rPr>
              <a:t>before </a:t>
            </a:r>
            <a:r>
              <a:rPr lang="en-US" u="sng" dirty="0">
                <a:solidFill>
                  <a:srgbClr val="C00000"/>
                </a:solidFill>
                <a:latin typeface="Helvetica Light"/>
                <a:cs typeface="Helvetica Light"/>
              </a:rPr>
              <a:t>access is granted for the purpose of </a:t>
            </a:r>
            <a:r>
              <a:rPr lang="en-US" u="sng" dirty="0" smtClean="0">
                <a:solidFill>
                  <a:srgbClr val="C00000"/>
                </a:solidFill>
                <a:latin typeface="Helvetica Light"/>
                <a:cs typeface="Helvetica Light"/>
              </a:rPr>
              <a:t>showing </a:t>
            </a:r>
            <a:r>
              <a:rPr lang="en-US" u="sng" dirty="0">
                <a:solidFill>
                  <a:srgbClr val="C00000"/>
                </a:solidFill>
                <a:latin typeface="Helvetica Light"/>
                <a:cs typeface="Helvetica Light"/>
              </a:rPr>
              <a:t>the property to prospective </a:t>
            </a:r>
            <a:r>
              <a:rPr lang="en-US" u="sng" dirty="0" smtClean="0">
                <a:solidFill>
                  <a:srgbClr val="C00000"/>
                </a:solidFill>
                <a:latin typeface="Helvetica Light"/>
                <a:cs typeface="Helvetica Light"/>
              </a:rPr>
              <a:t>purchasers</a:t>
            </a:r>
            <a:r>
              <a:rPr lang="en-US" dirty="0" smtClean="0">
                <a:solidFill>
                  <a:schemeClr val="tx1"/>
                </a:solidFill>
                <a:latin typeface="Helvetica Light"/>
                <a:cs typeface="Helvetica Light"/>
              </a:rPr>
              <a:t>…</a:t>
            </a:r>
            <a:endParaRPr lang="en-US" dirty="0">
              <a:solidFill>
                <a:schemeClr val="tx1"/>
              </a:solidFill>
              <a:latin typeface="Helvetica Light"/>
              <a:cs typeface="Helvetica Light"/>
            </a:endParaRPr>
          </a:p>
          <a:p>
            <a:endParaRPr lang="en-US" dirty="0">
              <a:solidFill>
                <a:schemeClr val="tx1"/>
              </a:solidFill>
            </a:endParaRPr>
          </a:p>
        </p:txBody>
      </p:sp>
      <p:sp>
        <p:nvSpPr>
          <p:cNvPr id="4" name="TextBox 3"/>
          <p:cNvSpPr txBox="1"/>
          <p:nvPr/>
        </p:nvSpPr>
        <p:spPr>
          <a:xfrm>
            <a:off x="685800" y="838200"/>
            <a:ext cx="5410200" cy="738664"/>
          </a:xfrm>
          <a:prstGeom prst="rect">
            <a:avLst/>
          </a:prstGeom>
          <a:noFill/>
        </p:spPr>
        <p:txBody>
          <a:bodyPr wrap="square" rtlCol="0">
            <a:spAutoFit/>
          </a:bodyPr>
          <a:lstStyle/>
          <a:p>
            <a:pPr lvl="0"/>
            <a:r>
              <a:rPr lang="en-US" sz="2400" dirty="0">
                <a:latin typeface="Helvetica Light"/>
                <a:cs typeface="Helvetica Light"/>
              </a:rPr>
              <a:t>MLS Rules, Section 2.5 is amended:</a:t>
            </a:r>
          </a:p>
          <a:p>
            <a:endParaRPr lang="en-US" dirty="0"/>
          </a:p>
        </p:txBody>
      </p:sp>
      <p:sp>
        <p:nvSpPr>
          <p:cNvPr id="6" name="Oval 5"/>
          <p:cNvSpPr/>
          <p:nvPr/>
        </p:nvSpPr>
        <p:spPr>
          <a:xfrm>
            <a:off x="990600" y="1447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#8</a:t>
            </a:r>
            <a:endParaRPr lang="en-US" dirty="0"/>
          </a:p>
        </p:txBody>
      </p:sp>
      <p:sp>
        <p:nvSpPr>
          <p:cNvPr id="3" name="Content Placeholder 2"/>
          <p:cNvSpPr>
            <a:spLocks noGrp="1"/>
          </p:cNvSpPr>
          <p:nvPr>
            <p:ph idx="1"/>
          </p:nvPr>
        </p:nvSpPr>
        <p:spPr>
          <a:xfrm>
            <a:off x="1143000" y="1219200"/>
            <a:ext cx="7162800" cy="3886200"/>
          </a:xfrm>
        </p:spPr>
        <p:txBody>
          <a:bodyPr>
            <a:noAutofit/>
          </a:bodyPr>
          <a:lstStyle/>
          <a:p>
            <a:pPr marL="0" lvl="0" indent="0">
              <a:buNone/>
            </a:pPr>
            <a:r>
              <a:rPr lang="en-US" sz="1800" dirty="0">
                <a:latin typeface="Helvetica Light"/>
                <a:cs typeface="Helvetica Light"/>
              </a:rPr>
              <a:t>Failure to accurately indicate an “Active” status on a property that is currently accessible for showing, will result in an automatic fine being assessed to the listing agent of $100 per violation, plus a fine of $100 for each additional day the status remains incorrect.  </a:t>
            </a:r>
          </a:p>
          <a:p>
            <a:pPr marL="0" indent="0">
              <a:buNone/>
            </a:pPr>
            <a:r>
              <a:rPr lang="en-US" sz="1600" i="1" dirty="0" smtClean="0">
                <a:latin typeface="Helvetica Light"/>
                <a:cs typeface="Helvetica Light"/>
              </a:rPr>
              <a:t>Note</a:t>
            </a:r>
            <a:r>
              <a:rPr lang="en-US" sz="1600" i="1" dirty="0">
                <a:latin typeface="Helvetica Light"/>
                <a:cs typeface="Helvetica Light"/>
              </a:rPr>
              <a:t>: It is a violation of MLS Rules, Section 2.5 to show a listing, or allow it to be shown, if “Active, No Show” status is indicated in the MLS.</a:t>
            </a:r>
          </a:p>
          <a:p>
            <a:pPr marL="0" indent="0">
              <a:buNone/>
            </a:pPr>
            <a:r>
              <a:rPr lang="en-US" sz="1800" dirty="0" smtClean="0">
                <a:latin typeface="Helvetica Light"/>
                <a:cs typeface="Helvetica Light"/>
              </a:rPr>
              <a:t> The </a:t>
            </a:r>
            <a:r>
              <a:rPr lang="en-US" sz="1800" dirty="0">
                <a:latin typeface="Helvetica Light"/>
                <a:cs typeface="Helvetica Light"/>
              </a:rPr>
              <a:t>GPRMLS Board of Directors cautions that the showing of an “Active, No Show”-status listing, or an off-MLS listing that is being represented as not available for showings, </a:t>
            </a:r>
            <a:r>
              <a:rPr lang="en-US" sz="1800" u="sng" dirty="0">
                <a:latin typeface="Helvetica Light"/>
                <a:cs typeface="Helvetica Light"/>
              </a:rPr>
              <a:t>may be considered as evidence in a Professional Standards matter against the listing agent for violation of the REALTOR</a:t>
            </a:r>
            <a:r>
              <a:rPr lang="en-US" sz="1800" u="sng" baseline="30000" dirty="0">
                <a:latin typeface="Helvetica Light"/>
                <a:cs typeface="Helvetica Light"/>
              </a:rPr>
              <a:t>®</a:t>
            </a:r>
            <a:r>
              <a:rPr lang="en-US" sz="1800" u="sng" dirty="0">
                <a:latin typeface="Helvetica Light"/>
                <a:cs typeface="Helvetica Light"/>
              </a:rPr>
              <a:t> Code of Ethics, Article 3.  </a:t>
            </a:r>
            <a:r>
              <a:rPr lang="en-US" sz="1800" dirty="0">
                <a:latin typeface="Helvetica Light"/>
                <a:cs typeface="Helvetica Light"/>
              </a:rPr>
              <a:t>(Specifically, Standard of Practice 3.8 states, “REALTORS</a:t>
            </a:r>
            <a:r>
              <a:rPr lang="en-US" sz="1800" baseline="30000" dirty="0">
                <a:latin typeface="Helvetica Light"/>
                <a:cs typeface="Helvetica Light"/>
              </a:rPr>
              <a:t>®</a:t>
            </a:r>
            <a:r>
              <a:rPr lang="en-US" sz="1800" dirty="0">
                <a:latin typeface="Helvetica Light"/>
                <a:cs typeface="Helvetica Light"/>
              </a:rPr>
              <a:t> shall not misrepresent the availability of access to show or inspect a listed property.”) </a:t>
            </a:r>
            <a:r>
              <a:rPr lang="en-US" sz="1800" dirty="0" smtClean="0">
                <a:latin typeface="Helvetica Light"/>
                <a:cs typeface="Helvetica Light"/>
              </a:rPr>
              <a:t>In </a:t>
            </a:r>
            <a:r>
              <a:rPr lang="en-US" sz="1800" dirty="0">
                <a:latin typeface="Helvetica Light"/>
                <a:cs typeface="Helvetica Light"/>
              </a:rPr>
              <a:t>addition, final sales of “Active, No Show” listings may be audited by GPRMLS for compliance.</a:t>
            </a:r>
          </a:p>
          <a:p>
            <a:pPr marL="0" indent="0">
              <a:buNone/>
            </a:pPr>
            <a:endParaRPr lang="en-US" sz="2000" dirty="0">
              <a:latin typeface="Helvetica Light"/>
              <a:cs typeface="Helvetica Light"/>
            </a:endParaRPr>
          </a:p>
        </p:txBody>
      </p:sp>
      <p:sp>
        <p:nvSpPr>
          <p:cNvPr id="4" name="Oval 3"/>
          <p:cNvSpPr/>
          <p:nvPr/>
        </p:nvSpPr>
        <p:spPr>
          <a:xfrm>
            <a:off x="990600" y="990600"/>
            <a:ext cx="72352"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990600" y="2133600"/>
            <a:ext cx="72352"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990600" y="2667000"/>
            <a:ext cx="72352"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#9</a:t>
            </a:r>
            <a:endParaRPr lang="en-US" dirty="0"/>
          </a:p>
        </p:txBody>
      </p:sp>
      <p:sp>
        <p:nvSpPr>
          <p:cNvPr id="3" name="Content Placeholder 2"/>
          <p:cNvSpPr>
            <a:spLocks noGrp="1"/>
          </p:cNvSpPr>
          <p:nvPr>
            <p:ph idx="1"/>
          </p:nvPr>
        </p:nvSpPr>
        <p:spPr>
          <a:xfrm>
            <a:off x="1143000" y="-381000"/>
            <a:ext cx="7162800" cy="3886200"/>
          </a:xfrm>
        </p:spPr>
        <p:txBody>
          <a:bodyPr/>
          <a:lstStyle/>
          <a:p>
            <a:pPr marL="0" lvl="0" indent="0">
              <a:buNone/>
            </a:pPr>
            <a:r>
              <a:rPr lang="en-US" dirty="0">
                <a:latin typeface="Helvetica Light"/>
                <a:cs typeface="Helvetica Light"/>
              </a:rPr>
              <a:t>A new field “</a:t>
            </a:r>
            <a:r>
              <a:rPr lang="en-US" u="sng" dirty="0">
                <a:latin typeface="Helvetica Light"/>
                <a:cs typeface="Helvetica Light"/>
              </a:rPr>
              <a:t>Available to Show Date</a:t>
            </a:r>
            <a:r>
              <a:rPr lang="en-US" dirty="0">
                <a:latin typeface="Helvetica Light"/>
                <a:cs typeface="Helvetica Light"/>
              </a:rPr>
              <a:t>” is added to the MLS database.</a:t>
            </a:r>
          </a:p>
          <a:p>
            <a:pPr>
              <a:buNone/>
            </a:pPr>
            <a:endParaRPr lang="en-US" dirty="0"/>
          </a:p>
        </p:txBody>
      </p:sp>
      <p:sp>
        <p:nvSpPr>
          <p:cNvPr id="4" name="Oval 3"/>
          <p:cNvSpPr/>
          <p:nvPr/>
        </p:nvSpPr>
        <p:spPr>
          <a:xfrm>
            <a:off x="990600" y="1143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#10</a:t>
            </a:r>
            <a:endParaRPr lang="en-US" dirty="0"/>
          </a:p>
        </p:txBody>
      </p:sp>
      <p:sp>
        <p:nvSpPr>
          <p:cNvPr id="3" name="Content Placeholder 2"/>
          <p:cNvSpPr>
            <a:spLocks noGrp="1"/>
          </p:cNvSpPr>
          <p:nvPr>
            <p:ph idx="1"/>
          </p:nvPr>
        </p:nvSpPr>
        <p:spPr>
          <a:xfrm>
            <a:off x="1143000" y="-76200"/>
            <a:ext cx="7543800" cy="3886200"/>
          </a:xfrm>
        </p:spPr>
        <p:txBody>
          <a:bodyPr/>
          <a:lstStyle/>
          <a:p>
            <a:pPr marL="0" lvl="0" indent="0">
              <a:buNone/>
            </a:pPr>
            <a:r>
              <a:rPr lang="en-US" dirty="0">
                <a:latin typeface="Helvetica Light"/>
                <a:cs typeface="Helvetica Light"/>
              </a:rPr>
              <a:t>On listings with “Active, No Show” status, the listing agent must accurately maintain the “Available to Show Date” field at all times, indicating the date the property is expected to be available for showing.</a:t>
            </a:r>
          </a:p>
          <a:p>
            <a:pPr>
              <a:buNone/>
            </a:pPr>
            <a:endParaRPr lang="en-US" dirty="0"/>
          </a:p>
        </p:txBody>
      </p:sp>
      <p:sp>
        <p:nvSpPr>
          <p:cNvPr id="4" name="Oval 3"/>
          <p:cNvSpPr/>
          <p:nvPr/>
        </p:nvSpPr>
        <p:spPr>
          <a:xfrm>
            <a:off x="9906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#11</a:t>
            </a:r>
            <a:endParaRPr lang="en-US" dirty="0"/>
          </a:p>
        </p:txBody>
      </p:sp>
      <p:sp>
        <p:nvSpPr>
          <p:cNvPr id="3" name="Content Placeholder 2"/>
          <p:cNvSpPr>
            <a:spLocks noGrp="1"/>
          </p:cNvSpPr>
          <p:nvPr>
            <p:ph idx="1"/>
          </p:nvPr>
        </p:nvSpPr>
        <p:spPr>
          <a:xfrm>
            <a:off x="1143000" y="304800"/>
            <a:ext cx="7543800" cy="3886200"/>
          </a:xfrm>
        </p:spPr>
        <p:txBody>
          <a:bodyPr/>
          <a:lstStyle/>
          <a:p>
            <a:pPr marL="0" lvl="0" indent="0">
              <a:buNone/>
            </a:pPr>
            <a:r>
              <a:rPr lang="en-US" dirty="0">
                <a:latin typeface="Helvetica Light"/>
                <a:cs typeface="Helvetica Light"/>
              </a:rPr>
              <a:t>Failure to accurately indicate an “Active, No Show” status on a property that is currently not accessible for showing, will result in an </a:t>
            </a:r>
            <a:r>
              <a:rPr lang="en-US" u="sng" dirty="0">
                <a:latin typeface="Helvetica Light"/>
                <a:cs typeface="Helvetica Light"/>
              </a:rPr>
              <a:t>automatic fine</a:t>
            </a:r>
            <a:r>
              <a:rPr lang="en-US" dirty="0">
                <a:latin typeface="Helvetica Light"/>
                <a:cs typeface="Helvetica Light"/>
              </a:rPr>
              <a:t> being assessed to the listing agent of $100 per violation, plus a fine of $100 for each additional day the status remains incorrect.</a:t>
            </a:r>
          </a:p>
          <a:p>
            <a:pPr marL="0" indent="0">
              <a:buNone/>
            </a:pPr>
            <a:endParaRPr lang="en-US" dirty="0">
              <a:latin typeface="Helvetica Light"/>
              <a:cs typeface="Helvetica Light"/>
            </a:endParaRPr>
          </a:p>
        </p:txBody>
      </p:sp>
      <p:sp>
        <p:nvSpPr>
          <p:cNvPr id="4" name="Oval 3"/>
          <p:cNvSpPr/>
          <p:nvPr/>
        </p:nvSpPr>
        <p:spPr>
          <a:xfrm>
            <a:off x="9906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#12</a:t>
            </a:r>
            <a:endParaRPr lang="en-US" dirty="0"/>
          </a:p>
        </p:txBody>
      </p:sp>
      <p:sp>
        <p:nvSpPr>
          <p:cNvPr id="3" name="Content Placeholder 2"/>
          <p:cNvSpPr>
            <a:spLocks noGrp="1"/>
          </p:cNvSpPr>
          <p:nvPr>
            <p:ph idx="1"/>
          </p:nvPr>
        </p:nvSpPr>
        <p:spPr>
          <a:xfrm>
            <a:off x="1295400" y="-381000"/>
            <a:ext cx="7543800" cy="3886200"/>
          </a:xfrm>
        </p:spPr>
        <p:txBody>
          <a:bodyPr/>
          <a:lstStyle/>
          <a:p>
            <a:pPr marL="0" lvl="0" indent="0">
              <a:buNone/>
            </a:pPr>
            <a:r>
              <a:rPr lang="en-US" dirty="0">
                <a:latin typeface="Helvetica Light"/>
                <a:cs typeface="Helvetica Light"/>
              </a:rPr>
              <a:t>“Active, No Show” status listings will be excluded from data feeds for public Internet display.</a:t>
            </a:r>
          </a:p>
          <a:p>
            <a:endParaRPr lang="en-US" dirty="0"/>
          </a:p>
        </p:txBody>
      </p:sp>
      <p:sp>
        <p:nvSpPr>
          <p:cNvPr id="4" name="Oval 3"/>
          <p:cNvSpPr/>
          <p:nvPr/>
        </p:nvSpPr>
        <p:spPr>
          <a:xfrm>
            <a:off x="1066800" y="1143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#13</a:t>
            </a:r>
            <a:endParaRPr lang="en-US" dirty="0"/>
          </a:p>
        </p:txBody>
      </p:sp>
      <p:sp>
        <p:nvSpPr>
          <p:cNvPr id="3" name="Content Placeholder 2"/>
          <p:cNvSpPr>
            <a:spLocks noGrp="1"/>
          </p:cNvSpPr>
          <p:nvPr>
            <p:ph idx="1"/>
          </p:nvPr>
        </p:nvSpPr>
        <p:spPr>
          <a:xfrm>
            <a:off x="1295400" y="762000"/>
            <a:ext cx="7010400" cy="3886200"/>
          </a:xfrm>
        </p:spPr>
        <p:txBody>
          <a:bodyPr/>
          <a:lstStyle/>
          <a:p>
            <a:pPr marL="0" lvl="0" indent="0">
              <a:buNone/>
            </a:pPr>
            <a:r>
              <a:rPr lang="en-US" dirty="0">
                <a:latin typeface="Helvetica Light"/>
                <a:cs typeface="Helvetica Light"/>
              </a:rPr>
              <a:t>When dissemination of listing information in the MLS system is not approved by a seller, the executed listing agreement shall be filed with the MLS Office either electronically, in person, or must be postmarked if sent by U.S. Mail, within 48 hours and </a:t>
            </a:r>
            <a:r>
              <a:rPr lang="en-US" u="sng" dirty="0">
                <a:latin typeface="Helvetica Light"/>
                <a:cs typeface="Helvetica Light"/>
              </a:rPr>
              <a:t>must include an acknowledgement, waiving MLS service, signed by the seller(s), the listing agent and the broker or office manager</a:t>
            </a:r>
            <a:r>
              <a:rPr lang="en-US" dirty="0">
                <a:latin typeface="Helvetica Light"/>
                <a:cs typeface="Helvetica Light"/>
              </a:rPr>
              <a:t>.</a:t>
            </a:r>
          </a:p>
          <a:p>
            <a:pPr>
              <a:buNone/>
            </a:pPr>
            <a:endParaRPr lang="en-US" dirty="0"/>
          </a:p>
        </p:txBody>
      </p:sp>
      <p:sp>
        <p:nvSpPr>
          <p:cNvPr id="4" name="Oval 3"/>
          <p:cNvSpPr/>
          <p:nvPr/>
        </p:nvSpPr>
        <p:spPr>
          <a:xfrm>
            <a:off x="1066800" y="1143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143000" y="0"/>
            <a:ext cx="7772400" cy="3048000"/>
          </a:xfrm>
        </p:spPr>
        <p:txBody>
          <a:bodyPr>
            <a:normAutofit/>
          </a:bodyPr>
          <a:lstStyle/>
          <a:p>
            <a:pPr algn="l"/>
            <a:r>
              <a:rPr lang="en-US" sz="2800" dirty="0" smtClean="0">
                <a:latin typeface="Helvetica Light"/>
                <a:cs typeface="Helvetica Light"/>
              </a:rPr>
              <a:t>Complaints </a:t>
            </a:r>
            <a:r>
              <a:rPr lang="en-US" sz="2800" dirty="0">
                <a:latin typeface="Helvetica Light"/>
                <a:cs typeface="Helvetica Light"/>
              </a:rPr>
              <a:t>are increasing </a:t>
            </a:r>
            <a:r>
              <a:rPr lang="en-US" sz="2800" dirty="0" smtClean="0">
                <a:latin typeface="Helvetica Light"/>
                <a:cs typeface="Helvetica Light"/>
              </a:rPr>
              <a:t/>
            </a:r>
            <a:br>
              <a:rPr lang="en-US" sz="2800" dirty="0" smtClean="0">
                <a:latin typeface="Helvetica Light"/>
                <a:cs typeface="Helvetica Light"/>
              </a:rPr>
            </a:br>
            <a:r>
              <a:rPr lang="en-US" sz="2800" dirty="0" smtClean="0">
                <a:latin typeface="Helvetica Light"/>
                <a:cs typeface="Helvetica Light"/>
              </a:rPr>
              <a:t>Practice </a:t>
            </a:r>
            <a:r>
              <a:rPr lang="en-US" sz="2800" dirty="0">
                <a:latin typeface="Helvetica Light"/>
                <a:cs typeface="Helvetica Light"/>
              </a:rPr>
              <a:t>is </a:t>
            </a:r>
            <a:r>
              <a:rPr lang="en-US" sz="2800" dirty="0" smtClean="0">
                <a:latin typeface="Helvetica Light"/>
                <a:cs typeface="Helvetica Light"/>
              </a:rPr>
              <a:t>expanding</a:t>
            </a:r>
            <a:r>
              <a:rPr lang="en-US" sz="2800" dirty="0">
                <a:latin typeface="Helvetica Light"/>
                <a:cs typeface="Helvetica Light"/>
              </a:rPr>
              <a:t/>
            </a:r>
            <a:br>
              <a:rPr lang="en-US" sz="2800" dirty="0">
                <a:latin typeface="Helvetica Light"/>
                <a:cs typeface="Helvetica Light"/>
              </a:rPr>
            </a:br>
            <a:r>
              <a:rPr lang="en-US" sz="2800" dirty="0" smtClean="0">
                <a:latin typeface="Helvetica Light"/>
                <a:cs typeface="Helvetica Light"/>
              </a:rPr>
              <a:t>Valid concerns…</a:t>
            </a:r>
            <a:endParaRPr lang="en-US" sz="2800" dirty="0">
              <a:latin typeface="Helvetica Light"/>
              <a:cs typeface="Helvetica Light"/>
            </a:endParaRPr>
          </a:p>
        </p:txBody>
      </p:sp>
      <p:sp>
        <p:nvSpPr>
          <p:cNvPr id="5" name="Subtitle 2"/>
          <p:cNvSpPr>
            <a:spLocks noGrp="1"/>
          </p:cNvSpPr>
          <p:nvPr>
            <p:ph type="subTitle" idx="4294967295"/>
          </p:nvPr>
        </p:nvSpPr>
        <p:spPr>
          <a:xfrm>
            <a:off x="685800" y="533400"/>
            <a:ext cx="6858000" cy="1143000"/>
          </a:xfrm>
        </p:spPr>
        <p:txBody>
          <a:bodyPr>
            <a:normAutofit/>
          </a:bodyPr>
          <a:lstStyle/>
          <a:p>
            <a:pPr marL="0" indent="0" algn="l">
              <a:buNone/>
            </a:pPr>
            <a:r>
              <a:rPr lang="en-US" sz="3600" dirty="0" smtClean="0">
                <a:solidFill>
                  <a:schemeClr val="tx1"/>
                </a:solidFill>
                <a:latin typeface="+mj-lt"/>
              </a:rPr>
              <a:t>Rationale:</a:t>
            </a:r>
            <a:endParaRPr lang="en-US" sz="3600" dirty="0">
              <a:solidFill>
                <a:schemeClr val="tx1"/>
              </a:solidFill>
              <a:latin typeface="+mj-lt"/>
            </a:endParaRPr>
          </a:p>
        </p:txBody>
      </p:sp>
      <p:sp>
        <p:nvSpPr>
          <p:cNvPr id="4" name="Oval 3"/>
          <p:cNvSpPr/>
          <p:nvPr/>
        </p:nvSpPr>
        <p:spPr>
          <a:xfrm>
            <a:off x="990600" y="1905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990600" y="2286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990600" y="2743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0960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#14</a:t>
            </a:r>
            <a:endParaRPr lang="en-US" dirty="0"/>
          </a:p>
        </p:txBody>
      </p:sp>
      <p:sp>
        <p:nvSpPr>
          <p:cNvPr id="3" name="Content Placeholder 2"/>
          <p:cNvSpPr>
            <a:spLocks noGrp="1"/>
          </p:cNvSpPr>
          <p:nvPr>
            <p:ph idx="1"/>
          </p:nvPr>
        </p:nvSpPr>
        <p:spPr>
          <a:xfrm>
            <a:off x="685800" y="1066800"/>
            <a:ext cx="7543800" cy="3886200"/>
          </a:xfrm>
        </p:spPr>
        <p:txBody>
          <a:bodyPr>
            <a:noAutofit/>
          </a:bodyPr>
          <a:lstStyle/>
          <a:p>
            <a:pPr marL="0" lvl="0" indent="0">
              <a:buNone/>
            </a:pPr>
            <a:r>
              <a:rPr lang="en-US" sz="1800" dirty="0">
                <a:latin typeface="Helvetica Light"/>
                <a:cs typeface="Helvetica Light"/>
              </a:rPr>
              <a:t>MLS Rules, Section 1.3 is amended, and now reads: </a:t>
            </a:r>
          </a:p>
          <a:p>
            <a:pPr>
              <a:buNone/>
            </a:pPr>
            <a:r>
              <a:rPr lang="en-US" sz="1800" dirty="0">
                <a:latin typeface="Helvetica Light"/>
                <a:cs typeface="Helvetica Light"/>
              </a:rPr>
              <a:t>	</a:t>
            </a:r>
            <a:r>
              <a:rPr lang="en-US" sz="1800" dirty="0" smtClean="0">
                <a:solidFill>
                  <a:schemeClr val="tx1"/>
                </a:solidFill>
                <a:latin typeface="Helvetica Light"/>
                <a:cs typeface="Helvetica Light"/>
              </a:rPr>
              <a:t>EXEMPTED </a:t>
            </a:r>
            <a:r>
              <a:rPr lang="en-US" sz="1800" dirty="0">
                <a:solidFill>
                  <a:schemeClr val="tx1"/>
                </a:solidFill>
                <a:latin typeface="Helvetica Light"/>
                <a:cs typeface="Helvetica Light"/>
              </a:rPr>
              <a:t>LISTINGS:  If the seller specifies that the listing is not to be disseminated by the MLS, such listing agreement shall be filed with the MLS Office, but not disseminated to the Participants. </a:t>
            </a:r>
            <a:r>
              <a:rPr lang="en-US" sz="1800" strike="sngStrike" dirty="0" smtClean="0">
                <a:solidFill>
                  <a:schemeClr val="tx1"/>
                </a:solidFill>
                <a:latin typeface="Arial" panose="020B0604020202020204" pitchFamily="34" charset="0"/>
                <a:cs typeface="Arial" panose="020B0604020202020204" pitchFamily="34" charset="0"/>
              </a:rPr>
              <a:t>The OABR Listing Contract addresses this authorization and if using this form, the paragraph pertaining to MLS authorization must be stricken and initialed by the seller. If not using the OABR Listing Contract, the listing must be accompanied by certification signed by the seller the seller does not desire the listing to be disseminated by the MLS. </a:t>
            </a:r>
            <a:r>
              <a:rPr lang="en-US" sz="1800" dirty="0" smtClean="0">
                <a:solidFill>
                  <a:srgbClr val="C00000"/>
                </a:solidFill>
                <a:latin typeface="Helvetica Light"/>
                <a:cs typeface="Helvetica Light"/>
              </a:rPr>
              <a:t>The </a:t>
            </a:r>
            <a:r>
              <a:rPr lang="en-US" sz="1800" dirty="0">
                <a:solidFill>
                  <a:srgbClr val="C00000"/>
                </a:solidFill>
                <a:latin typeface="Helvetica Light"/>
                <a:cs typeface="Helvetica Light"/>
              </a:rPr>
              <a:t>listing agreement must include an acknowledgement that explains the benefits of MLS and enables the seller to make an informed decision about the use of MLS.  Specifically, the acknowledgement must explain to the seller that sharing information with other agents through the MLS exposes the property to the widest group of potential willing and able buyers, and provides the seller the best opportunity to attract offers at the highest price.</a:t>
            </a:r>
          </a:p>
          <a:p>
            <a:endParaRPr lang="en-US" sz="1800" dirty="0">
              <a:latin typeface="Helvetica Light"/>
              <a:cs typeface="Helvetica Light"/>
            </a:endParaRPr>
          </a:p>
        </p:txBody>
      </p:sp>
      <p:sp>
        <p:nvSpPr>
          <p:cNvPr id="5" name="Oval 4"/>
          <p:cNvSpPr/>
          <p:nvPr/>
        </p:nvSpPr>
        <p:spPr>
          <a:xfrm>
            <a:off x="8382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6781800" cy="1600200"/>
          </a:xfrm>
        </p:spPr>
        <p:txBody>
          <a:bodyPr>
            <a:normAutofit/>
          </a:bodyPr>
          <a:lstStyle/>
          <a:p>
            <a:r>
              <a:rPr lang="en-US" sz="3600" dirty="0" smtClean="0"/>
              <a:t>New Form</a:t>
            </a:r>
            <a:endParaRPr lang="en-US" sz="3600" dirty="0"/>
          </a:p>
        </p:txBody>
      </p:sp>
      <p:sp>
        <p:nvSpPr>
          <p:cNvPr id="3" name="Content Placeholder 2"/>
          <p:cNvSpPr>
            <a:spLocks noGrp="1"/>
          </p:cNvSpPr>
          <p:nvPr>
            <p:ph idx="1"/>
          </p:nvPr>
        </p:nvSpPr>
        <p:spPr>
          <a:xfrm>
            <a:off x="1219200" y="152400"/>
            <a:ext cx="7543800" cy="3886200"/>
          </a:xfrm>
        </p:spPr>
        <p:txBody>
          <a:bodyPr>
            <a:normAutofit/>
          </a:bodyPr>
          <a:lstStyle/>
          <a:p>
            <a:pPr marL="0" indent="0">
              <a:buNone/>
            </a:pPr>
            <a:r>
              <a:rPr lang="en-US" dirty="0">
                <a:solidFill>
                  <a:schemeClr val="tx1"/>
                </a:solidFill>
                <a:latin typeface="Helvetica Light"/>
                <a:cs typeface="Helvetica Light"/>
              </a:rPr>
              <a:t>SELLER ACKNOWLEDGEMENT </a:t>
            </a:r>
            <a:r>
              <a:rPr lang="en-US" dirty="0" smtClean="0">
                <a:solidFill>
                  <a:schemeClr val="tx1"/>
                </a:solidFill>
                <a:latin typeface="Helvetica Light"/>
                <a:cs typeface="Helvetica Light"/>
              </a:rPr>
              <a:t> </a:t>
            </a:r>
            <a:br>
              <a:rPr lang="en-US" dirty="0" smtClean="0">
                <a:solidFill>
                  <a:schemeClr val="tx1"/>
                </a:solidFill>
                <a:latin typeface="Helvetica Light"/>
                <a:cs typeface="Helvetica Light"/>
              </a:rPr>
            </a:br>
            <a:r>
              <a:rPr lang="en-US" dirty="0" smtClean="0">
                <a:solidFill>
                  <a:schemeClr val="tx1"/>
                </a:solidFill>
                <a:latin typeface="Helvetica Light"/>
                <a:cs typeface="Helvetica Light"/>
              </a:rPr>
              <a:t>     -WAIVER </a:t>
            </a:r>
            <a:r>
              <a:rPr lang="en-US" dirty="0">
                <a:solidFill>
                  <a:schemeClr val="tx1"/>
                </a:solidFill>
                <a:latin typeface="Helvetica Light"/>
                <a:cs typeface="Helvetica Light"/>
              </a:rPr>
              <a:t>OF MLS </a:t>
            </a:r>
            <a:r>
              <a:rPr lang="en-US" dirty="0" smtClean="0">
                <a:solidFill>
                  <a:schemeClr val="tx1"/>
                </a:solidFill>
                <a:latin typeface="Helvetica Light"/>
                <a:cs typeface="Helvetica Light"/>
              </a:rPr>
              <a:t>BENEFITS</a:t>
            </a:r>
          </a:p>
        </p:txBody>
      </p:sp>
      <p:sp>
        <p:nvSpPr>
          <p:cNvPr id="4" name="Oval 3"/>
          <p:cNvSpPr/>
          <p:nvPr/>
        </p:nvSpPr>
        <p:spPr>
          <a:xfrm>
            <a:off x="1066800" y="1905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#15</a:t>
            </a:r>
            <a:endParaRPr lang="en-US" dirty="0"/>
          </a:p>
        </p:txBody>
      </p:sp>
      <p:sp>
        <p:nvSpPr>
          <p:cNvPr id="3" name="Content Placeholder 2"/>
          <p:cNvSpPr>
            <a:spLocks noGrp="1"/>
          </p:cNvSpPr>
          <p:nvPr>
            <p:ph idx="1"/>
          </p:nvPr>
        </p:nvSpPr>
        <p:spPr>
          <a:xfrm>
            <a:off x="1143000" y="838200"/>
            <a:ext cx="7239000" cy="3886200"/>
          </a:xfrm>
        </p:spPr>
        <p:txBody>
          <a:bodyPr>
            <a:normAutofit/>
          </a:bodyPr>
          <a:lstStyle/>
          <a:p>
            <a:pPr marL="0" lvl="0" indent="0">
              <a:buNone/>
            </a:pPr>
            <a:r>
              <a:rPr lang="en-US" dirty="0">
                <a:latin typeface="Helvetica Light"/>
                <a:cs typeface="Helvetica Light"/>
              </a:rPr>
              <a:t>Nothing in the policy above relieves the listing agent of his or her fiduciary responsibilities to the seller, obligations under the license laws and the rules and regulations of the Nebraska Real Estate Commission, or responsibilities under the REALTOR</a:t>
            </a:r>
            <a:r>
              <a:rPr lang="en-US" baseline="30000" dirty="0">
                <a:latin typeface="Helvetica Light"/>
                <a:cs typeface="Helvetica Light"/>
              </a:rPr>
              <a:t>®</a:t>
            </a:r>
            <a:r>
              <a:rPr lang="en-US" dirty="0">
                <a:latin typeface="Helvetica Light"/>
                <a:cs typeface="Helvetica Light"/>
              </a:rPr>
              <a:t> Code of Ethics to cooperate and share information with other agents, unless it can be demonstrated why cooperation is not in the best interests of the seller.</a:t>
            </a:r>
          </a:p>
          <a:p>
            <a:endParaRPr lang="en-US" dirty="0"/>
          </a:p>
        </p:txBody>
      </p:sp>
      <p:sp>
        <p:nvSpPr>
          <p:cNvPr id="4" name="Oval 3"/>
          <p:cNvSpPr/>
          <p:nvPr/>
        </p:nvSpPr>
        <p:spPr>
          <a:xfrm>
            <a:off x="990600" y="1066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781800" cy="1600200"/>
          </a:xfrm>
        </p:spPr>
        <p:txBody>
          <a:bodyPr>
            <a:normAutofit/>
          </a:bodyPr>
          <a:lstStyle/>
          <a:p>
            <a:r>
              <a:rPr lang="en-US" sz="3600" dirty="0" smtClean="0"/>
              <a:t>Questions?</a:t>
            </a:r>
            <a:endParaRPr lang="en-US" sz="3600" dirty="0"/>
          </a:p>
        </p:txBody>
      </p:sp>
      <p:sp>
        <p:nvSpPr>
          <p:cNvPr id="3" name="Content Placeholder 2"/>
          <p:cNvSpPr>
            <a:spLocks noGrp="1"/>
          </p:cNvSpPr>
          <p:nvPr>
            <p:ph idx="1"/>
          </p:nvPr>
        </p:nvSpPr>
        <p:spPr>
          <a:xfrm>
            <a:off x="457200" y="2667000"/>
            <a:ext cx="8229600" cy="944563"/>
          </a:xfrm>
        </p:spPr>
        <p:txBody>
          <a:bodyPr>
            <a:normAutofit/>
          </a:bodyPr>
          <a:lstStyle/>
          <a:p>
            <a:pPr marL="0" indent="0" algn="ctr">
              <a:buNone/>
            </a:pPr>
            <a:r>
              <a:rPr lang="en-US" sz="4000" dirty="0" smtClean="0">
                <a:solidFill>
                  <a:schemeClr val="tx1"/>
                </a:solidFill>
                <a:latin typeface="Helvetica Light"/>
                <a:cs typeface="Helvetica Light"/>
              </a:rPr>
              <a:t>Thank you for attending!</a:t>
            </a:r>
          </a:p>
        </p:txBody>
      </p:sp>
      <p:pic>
        <p:nvPicPr>
          <p:cNvPr id="5" name="Picture 4" descr="oabrlogo_noshadow1.jpg"/>
          <p:cNvPicPr>
            <a:picLocks noChangeAspect="1"/>
          </p:cNvPicPr>
          <p:nvPr/>
        </p:nvPicPr>
        <p:blipFill>
          <a:blip r:embed="rId2" cstate="print"/>
          <a:stretch>
            <a:fillRect/>
          </a:stretch>
        </p:blipFill>
        <p:spPr>
          <a:xfrm>
            <a:off x="3429000" y="3810000"/>
            <a:ext cx="2935224" cy="903145"/>
          </a:xfrm>
          <a:prstGeom prst="rect">
            <a:avLst/>
          </a:prstGeom>
        </p:spPr>
      </p:pic>
    </p:spTree>
    <p:extLst>
      <p:ext uri="{BB962C8B-B14F-4D97-AF65-F5344CB8AC3E}">
        <p14:creationId xmlns:p14="http://schemas.microsoft.com/office/powerpoint/2010/main" val="1938751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371600" y="1828800"/>
            <a:ext cx="7772400" cy="2590800"/>
          </a:xfrm>
        </p:spPr>
        <p:txBody>
          <a:bodyPr>
            <a:noAutofit/>
          </a:bodyPr>
          <a:lstStyle/>
          <a:p>
            <a:pPr algn="l"/>
            <a:r>
              <a:rPr lang="en-US" sz="2800" dirty="0" smtClean="0">
                <a:latin typeface="Helvetica Light"/>
                <a:cs typeface="Helvetica Light"/>
              </a:rPr>
              <a:t>MLS Participation = Cooperation</a:t>
            </a:r>
            <a:r>
              <a:rPr lang="en-US" sz="2800" dirty="0">
                <a:latin typeface="Helvetica Light"/>
                <a:cs typeface="Helvetica Light"/>
              </a:rPr>
              <a:t/>
            </a:r>
            <a:br>
              <a:rPr lang="en-US" sz="2800" dirty="0">
                <a:latin typeface="Helvetica Light"/>
                <a:cs typeface="Helvetica Light"/>
              </a:rPr>
            </a:br>
            <a:r>
              <a:rPr lang="en-US" sz="2800" dirty="0" smtClean="0">
                <a:latin typeface="Helvetica Light"/>
                <a:cs typeface="Helvetica Light"/>
              </a:rPr>
              <a:t>REALTOR</a:t>
            </a:r>
            <a:r>
              <a:rPr lang="en-US" sz="2800" baseline="30000" dirty="0" smtClean="0">
                <a:latin typeface="Helvetica Light"/>
                <a:cs typeface="Helvetica Light"/>
              </a:rPr>
              <a:t>®</a:t>
            </a:r>
            <a:r>
              <a:rPr lang="en-US" sz="2800" dirty="0" smtClean="0">
                <a:latin typeface="Helvetica Light"/>
                <a:cs typeface="Helvetica Light"/>
              </a:rPr>
              <a:t> Code of Ethics</a:t>
            </a:r>
            <a:br>
              <a:rPr lang="en-US" sz="2800" dirty="0" smtClean="0">
                <a:latin typeface="Helvetica Light"/>
                <a:cs typeface="Helvetica Light"/>
              </a:rPr>
            </a:br>
            <a:r>
              <a:rPr lang="en-US" sz="2800" dirty="0" smtClean="0">
                <a:latin typeface="Helvetica Light"/>
                <a:cs typeface="Helvetica Light"/>
              </a:rPr>
              <a:t>License Law</a:t>
            </a:r>
            <a:br>
              <a:rPr lang="en-US" sz="2800" dirty="0" smtClean="0">
                <a:latin typeface="Helvetica Light"/>
                <a:cs typeface="Helvetica Light"/>
              </a:rPr>
            </a:br>
            <a:r>
              <a:rPr lang="en-US" sz="2800" dirty="0" smtClean="0">
                <a:latin typeface="Helvetica Light"/>
                <a:cs typeface="Helvetica Light"/>
              </a:rPr>
              <a:t>Fair Housing Law</a:t>
            </a:r>
            <a:r>
              <a:rPr lang="en-US" sz="2800" dirty="0">
                <a:latin typeface="Helvetica Light"/>
                <a:cs typeface="Helvetica Light"/>
              </a:rPr>
              <a:t/>
            </a:r>
            <a:br>
              <a:rPr lang="en-US" sz="2800" dirty="0">
                <a:latin typeface="Helvetica Light"/>
                <a:cs typeface="Helvetica Light"/>
              </a:rPr>
            </a:br>
            <a:r>
              <a:rPr lang="en-US" sz="2800" dirty="0" smtClean="0">
                <a:latin typeface="Helvetica Light"/>
                <a:cs typeface="Helvetica Light"/>
              </a:rPr>
              <a:t>Consumer Concerns / Industry Appearance</a:t>
            </a:r>
            <a:br>
              <a:rPr lang="en-US" sz="2800" dirty="0" smtClean="0">
                <a:latin typeface="Helvetica Light"/>
                <a:cs typeface="Helvetica Light"/>
              </a:rPr>
            </a:br>
            <a:r>
              <a:rPr lang="en-US" sz="2800" dirty="0" smtClean="0">
                <a:latin typeface="Helvetica Light"/>
                <a:cs typeface="Helvetica Light"/>
              </a:rPr>
              <a:t>Civil Liability</a:t>
            </a:r>
            <a:endParaRPr lang="en-US" sz="2800" dirty="0">
              <a:latin typeface="Helvetica Light"/>
              <a:cs typeface="Helvetica Light"/>
            </a:endParaRPr>
          </a:p>
        </p:txBody>
      </p:sp>
      <p:sp>
        <p:nvSpPr>
          <p:cNvPr id="5" name="Subtitle 2"/>
          <p:cNvSpPr>
            <a:spLocks noGrp="1"/>
          </p:cNvSpPr>
          <p:nvPr>
            <p:ph type="subTitle" idx="4294967295"/>
          </p:nvPr>
        </p:nvSpPr>
        <p:spPr>
          <a:xfrm>
            <a:off x="685800" y="457200"/>
            <a:ext cx="6858000" cy="1143000"/>
          </a:xfrm>
        </p:spPr>
        <p:txBody>
          <a:bodyPr>
            <a:normAutofit/>
          </a:bodyPr>
          <a:lstStyle/>
          <a:p>
            <a:pPr marL="0" indent="0" algn="l">
              <a:buNone/>
            </a:pPr>
            <a:r>
              <a:rPr lang="en-US" sz="3600" dirty="0" smtClean="0">
                <a:solidFill>
                  <a:schemeClr val="tx1"/>
                </a:solidFill>
                <a:latin typeface="+mj-lt"/>
              </a:rPr>
              <a:t>Concerns:</a:t>
            </a:r>
            <a:endParaRPr lang="en-US" sz="3600" dirty="0">
              <a:solidFill>
                <a:schemeClr val="tx1"/>
              </a:solidFill>
              <a:latin typeface="+mj-lt"/>
            </a:endParaRPr>
          </a:p>
        </p:txBody>
      </p:sp>
      <p:sp>
        <p:nvSpPr>
          <p:cNvPr id="4" name="Oval 3"/>
          <p:cNvSpPr/>
          <p:nvPr/>
        </p:nvSpPr>
        <p:spPr>
          <a:xfrm>
            <a:off x="1143000" y="1981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1143000" y="2438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143000" y="2819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143000" y="3276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1143000" y="3733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1143000" y="4114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3472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noAutofit/>
          </a:bodyPr>
          <a:lstStyle/>
          <a:p>
            <a:r>
              <a:rPr lang="en-US" sz="3600" dirty="0" smtClean="0"/>
              <a:t>REALTORS</a:t>
            </a:r>
            <a:r>
              <a:rPr lang="en-US" sz="3600" baseline="30000" dirty="0" smtClean="0"/>
              <a:t>®</a:t>
            </a:r>
            <a:r>
              <a:rPr lang="en-US" sz="3600" dirty="0" smtClean="0"/>
              <a:t> Agree to Cooperate</a:t>
            </a:r>
            <a:endParaRPr lang="en-US" sz="3600" dirty="0"/>
          </a:p>
        </p:txBody>
      </p:sp>
      <p:sp>
        <p:nvSpPr>
          <p:cNvPr id="3" name="Content Placeholder 2"/>
          <p:cNvSpPr>
            <a:spLocks noGrp="1"/>
          </p:cNvSpPr>
          <p:nvPr>
            <p:ph idx="1"/>
          </p:nvPr>
        </p:nvSpPr>
        <p:spPr>
          <a:xfrm>
            <a:off x="685800" y="1295400"/>
            <a:ext cx="7162800" cy="3809999"/>
          </a:xfrm>
        </p:spPr>
        <p:txBody>
          <a:bodyPr>
            <a:normAutofit/>
          </a:bodyPr>
          <a:lstStyle/>
          <a:p>
            <a:pPr marL="0" indent="0">
              <a:buNone/>
            </a:pPr>
            <a:r>
              <a:rPr lang="en-US" dirty="0" smtClean="0">
                <a:latin typeface="Helvetica Light"/>
                <a:cs typeface="Helvetica Light"/>
              </a:rPr>
              <a:t>REALTOR</a:t>
            </a:r>
            <a:r>
              <a:rPr lang="en-US" baseline="30000" dirty="0" smtClean="0">
                <a:latin typeface="Helvetica Light"/>
                <a:cs typeface="Helvetica Light"/>
              </a:rPr>
              <a:t>®</a:t>
            </a:r>
            <a:r>
              <a:rPr lang="en-US" dirty="0" smtClean="0">
                <a:latin typeface="Helvetica Light"/>
                <a:cs typeface="Helvetica Light"/>
              </a:rPr>
              <a:t> Code of Ethics, Article 3, creates a duty to </a:t>
            </a:r>
            <a:r>
              <a:rPr lang="en-US" u="sng" dirty="0" smtClean="0">
                <a:solidFill>
                  <a:srgbClr val="C00000"/>
                </a:solidFill>
                <a:latin typeface="Helvetica Light"/>
                <a:cs typeface="Helvetica Light"/>
              </a:rPr>
              <a:t>cooperate</a:t>
            </a:r>
            <a:r>
              <a:rPr lang="en-US" dirty="0" smtClean="0">
                <a:solidFill>
                  <a:schemeClr val="tx1"/>
                </a:solidFill>
                <a:latin typeface="Helvetica Light"/>
                <a:cs typeface="Helvetica Light"/>
              </a:rPr>
              <a:t>:</a:t>
            </a:r>
          </a:p>
          <a:p>
            <a:pPr marL="320040" lvl="1" indent="0">
              <a:buNone/>
            </a:pPr>
            <a:r>
              <a:rPr lang="en-US" sz="2400" dirty="0" smtClean="0">
                <a:solidFill>
                  <a:schemeClr val="tx1"/>
                </a:solidFill>
                <a:latin typeface="Helvetica Light"/>
                <a:cs typeface="Helvetica Light"/>
              </a:rPr>
              <a:t> </a:t>
            </a:r>
            <a:r>
              <a:rPr lang="en-US" sz="2400" dirty="0" smtClean="0">
                <a:solidFill>
                  <a:srgbClr val="C00000"/>
                </a:solidFill>
                <a:latin typeface="Helvetica Light"/>
                <a:cs typeface="Helvetica Light"/>
              </a:rPr>
              <a:t>Requirement to share listing information</a:t>
            </a:r>
          </a:p>
          <a:p>
            <a:pPr marL="320040" lvl="1" indent="0">
              <a:buNone/>
            </a:pPr>
            <a:r>
              <a:rPr lang="en-US" sz="2400" dirty="0" smtClean="0">
                <a:solidFill>
                  <a:srgbClr val="C00000"/>
                </a:solidFill>
                <a:latin typeface="Helvetica Light"/>
                <a:cs typeface="Helvetica Light"/>
              </a:rPr>
              <a:t> Requirement to make listings available </a:t>
            </a:r>
            <a:r>
              <a:rPr lang="en-US" sz="2400" dirty="0">
                <a:solidFill>
                  <a:srgbClr val="C00000"/>
                </a:solidFill>
                <a:latin typeface="Helvetica Light"/>
                <a:cs typeface="Helvetica Light"/>
              </a:rPr>
              <a:t>to other </a:t>
            </a:r>
            <a:r>
              <a:rPr lang="en-US" sz="2400" dirty="0" smtClean="0">
                <a:solidFill>
                  <a:srgbClr val="C00000"/>
                </a:solidFill>
                <a:latin typeface="Helvetica Light"/>
                <a:cs typeface="Helvetica Light"/>
              </a:rPr>
              <a:t>            	brokers </a:t>
            </a:r>
            <a:r>
              <a:rPr lang="en-US" sz="2400" dirty="0">
                <a:solidFill>
                  <a:srgbClr val="C00000"/>
                </a:solidFill>
                <a:latin typeface="Helvetica Light"/>
                <a:cs typeface="Helvetica Light"/>
              </a:rPr>
              <a:t>for </a:t>
            </a:r>
            <a:r>
              <a:rPr lang="en-US" sz="2400" dirty="0" smtClean="0">
                <a:solidFill>
                  <a:srgbClr val="C00000"/>
                </a:solidFill>
                <a:latin typeface="Helvetica Light"/>
                <a:cs typeface="Helvetica Light"/>
              </a:rPr>
              <a:t>showing </a:t>
            </a:r>
          </a:p>
          <a:p>
            <a:pPr marL="320040" lvl="1" indent="0">
              <a:buNone/>
            </a:pPr>
            <a:r>
              <a:rPr lang="en-US" sz="2400" dirty="0" smtClean="0">
                <a:solidFill>
                  <a:schemeClr val="tx1"/>
                </a:solidFill>
                <a:latin typeface="Helvetica Light"/>
                <a:cs typeface="Helvetica Light"/>
              </a:rPr>
              <a:t> Burden is placed on </a:t>
            </a:r>
            <a:r>
              <a:rPr lang="en-US" sz="2400" dirty="0">
                <a:solidFill>
                  <a:schemeClr val="tx1"/>
                </a:solidFill>
                <a:latin typeface="Helvetica Light"/>
                <a:cs typeface="Helvetica Light"/>
              </a:rPr>
              <a:t>listing agent to </a:t>
            </a:r>
            <a:r>
              <a:rPr lang="en-US" sz="2400" dirty="0" smtClean="0">
                <a:solidFill>
                  <a:schemeClr val="tx1"/>
                </a:solidFill>
                <a:latin typeface="Helvetica Light"/>
                <a:cs typeface="Helvetica Light"/>
              </a:rPr>
              <a:t>explain why 	cooperation </a:t>
            </a:r>
            <a:r>
              <a:rPr lang="en-US" sz="2400" dirty="0">
                <a:solidFill>
                  <a:schemeClr val="tx1"/>
                </a:solidFill>
                <a:latin typeface="Helvetica Light"/>
                <a:cs typeface="Helvetica Light"/>
              </a:rPr>
              <a:t>i</a:t>
            </a:r>
            <a:r>
              <a:rPr lang="en-US" sz="2400" dirty="0" smtClean="0">
                <a:solidFill>
                  <a:schemeClr val="tx1"/>
                </a:solidFill>
                <a:latin typeface="Helvetica Light"/>
                <a:cs typeface="Helvetica Light"/>
              </a:rPr>
              <a:t>s </a:t>
            </a:r>
            <a:r>
              <a:rPr lang="en-US" sz="2400" u="sng" dirty="0">
                <a:solidFill>
                  <a:schemeClr val="tx1"/>
                </a:solidFill>
                <a:latin typeface="Helvetica Light"/>
                <a:cs typeface="Helvetica Light"/>
              </a:rPr>
              <a:t>not</a:t>
            </a:r>
            <a:r>
              <a:rPr lang="en-US" sz="2400" dirty="0">
                <a:solidFill>
                  <a:schemeClr val="tx1"/>
                </a:solidFill>
                <a:latin typeface="Helvetica Light"/>
                <a:cs typeface="Helvetica Light"/>
              </a:rPr>
              <a:t> in the </a:t>
            </a:r>
            <a:r>
              <a:rPr lang="en-US" sz="2400" dirty="0" smtClean="0">
                <a:solidFill>
                  <a:schemeClr val="tx1"/>
                </a:solidFill>
                <a:latin typeface="Helvetica Light"/>
                <a:cs typeface="Helvetica Light"/>
              </a:rPr>
              <a:t>seller’s </a:t>
            </a:r>
            <a:r>
              <a:rPr lang="en-US" sz="2400" dirty="0">
                <a:solidFill>
                  <a:schemeClr val="tx1"/>
                </a:solidFill>
                <a:latin typeface="Helvetica Light"/>
                <a:cs typeface="Helvetica Light"/>
              </a:rPr>
              <a:t>best </a:t>
            </a:r>
            <a:r>
              <a:rPr lang="en-US" sz="2400" dirty="0" smtClean="0">
                <a:solidFill>
                  <a:schemeClr val="tx1"/>
                </a:solidFill>
                <a:latin typeface="Helvetica Light"/>
                <a:cs typeface="Helvetica Light"/>
              </a:rPr>
              <a:t>interest</a:t>
            </a:r>
          </a:p>
          <a:p>
            <a:pPr marL="320040" lvl="1" indent="0">
              <a:buNone/>
            </a:pPr>
            <a:r>
              <a:rPr lang="en-US" sz="2400" dirty="0" smtClean="0">
                <a:solidFill>
                  <a:schemeClr val="tx1"/>
                </a:solidFill>
                <a:latin typeface="Helvetica Light"/>
                <a:cs typeface="Helvetica Light"/>
              </a:rPr>
              <a:t> No </a:t>
            </a:r>
            <a:r>
              <a:rPr lang="en-US" sz="2400" dirty="0">
                <a:solidFill>
                  <a:schemeClr val="tx1"/>
                </a:solidFill>
                <a:latin typeface="Helvetica Light"/>
                <a:cs typeface="Helvetica Light"/>
              </a:rPr>
              <a:t>requirement to </a:t>
            </a:r>
            <a:r>
              <a:rPr lang="en-US" sz="2400" dirty="0" smtClean="0">
                <a:solidFill>
                  <a:schemeClr val="tx1"/>
                </a:solidFill>
                <a:latin typeface="Helvetica Light"/>
                <a:cs typeface="Helvetica Light"/>
              </a:rPr>
              <a:t>compensate</a:t>
            </a:r>
            <a:endParaRPr lang="en-US" sz="2400" dirty="0">
              <a:solidFill>
                <a:schemeClr val="tx1"/>
              </a:solidFill>
              <a:latin typeface="Helvetica Light"/>
              <a:cs typeface="Helvetica Light"/>
            </a:endParaRPr>
          </a:p>
        </p:txBody>
      </p:sp>
      <p:sp>
        <p:nvSpPr>
          <p:cNvPr id="4" name="Oval 3"/>
          <p:cNvSpPr/>
          <p:nvPr/>
        </p:nvSpPr>
        <p:spPr>
          <a:xfrm>
            <a:off x="990600" y="2514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990600" y="29718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990600" y="3810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990600" y="45720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8229600" cy="1143000"/>
          </a:xfrm>
        </p:spPr>
        <p:txBody>
          <a:bodyPr>
            <a:noAutofit/>
          </a:bodyPr>
          <a:lstStyle/>
          <a:p>
            <a:r>
              <a:rPr lang="en-US" sz="3600" dirty="0" smtClean="0"/>
              <a:t>REALTORS</a:t>
            </a:r>
            <a:r>
              <a:rPr lang="en-US" sz="3600" baseline="30000" dirty="0" smtClean="0"/>
              <a:t>®</a:t>
            </a:r>
            <a:r>
              <a:rPr lang="en-US" sz="3600" dirty="0" smtClean="0"/>
              <a:t> Keep Client’s </a:t>
            </a:r>
            <a:br>
              <a:rPr lang="en-US" sz="3600" dirty="0" smtClean="0"/>
            </a:br>
            <a:r>
              <a:rPr lang="en-US" sz="3600" dirty="0" smtClean="0"/>
              <a:t>Interests Primary</a:t>
            </a:r>
            <a:endParaRPr lang="en-US" sz="3600" dirty="0"/>
          </a:p>
        </p:txBody>
      </p:sp>
      <p:sp>
        <p:nvSpPr>
          <p:cNvPr id="3" name="Content Placeholder 2"/>
          <p:cNvSpPr>
            <a:spLocks noGrp="1"/>
          </p:cNvSpPr>
          <p:nvPr>
            <p:ph idx="1"/>
          </p:nvPr>
        </p:nvSpPr>
        <p:spPr>
          <a:xfrm>
            <a:off x="685800" y="1600200"/>
            <a:ext cx="8153400" cy="3962400"/>
          </a:xfrm>
        </p:spPr>
        <p:txBody>
          <a:bodyPr>
            <a:normAutofit/>
          </a:bodyPr>
          <a:lstStyle/>
          <a:p>
            <a:pPr marL="0" indent="0">
              <a:buNone/>
            </a:pPr>
            <a:r>
              <a:rPr lang="en-US" dirty="0" smtClean="0">
                <a:latin typeface="Helvetica Light"/>
                <a:cs typeface="Helvetica Light"/>
              </a:rPr>
              <a:t>REALTOR</a:t>
            </a:r>
            <a:r>
              <a:rPr lang="en-US" baseline="30000" dirty="0" smtClean="0">
                <a:latin typeface="Helvetica Light"/>
                <a:cs typeface="Helvetica Light"/>
              </a:rPr>
              <a:t>®</a:t>
            </a:r>
            <a:r>
              <a:rPr lang="en-US" dirty="0" smtClean="0">
                <a:latin typeface="Helvetica Light"/>
                <a:cs typeface="Helvetica Light"/>
              </a:rPr>
              <a:t> Code of Ethics, Article 1, creates a primary duty to the client:</a:t>
            </a:r>
          </a:p>
          <a:p>
            <a:pPr marL="320040" lvl="1" indent="0">
              <a:buNone/>
            </a:pPr>
            <a:r>
              <a:rPr lang="en-US" sz="2400" dirty="0" smtClean="0">
                <a:latin typeface="Helvetica Light"/>
                <a:cs typeface="Helvetica Light"/>
              </a:rPr>
              <a:t>  Fiduciary relationship from listing agreement</a:t>
            </a:r>
          </a:p>
          <a:p>
            <a:pPr marL="320040" lvl="1" indent="0">
              <a:buNone/>
            </a:pPr>
            <a:r>
              <a:rPr lang="en-US" sz="2400" dirty="0" smtClean="0">
                <a:latin typeface="Helvetica Light"/>
                <a:cs typeface="Helvetica Light"/>
              </a:rPr>
              <a:t>  At all times must act in seller’s best interest </a:t>
            </a:r>
          </a:p>
          <a:p>
            <a:pPr marL="320040" lvl="1" indent="0">
              <a:buNone/>
            </a:pPr>
            <a:r>
              <a:rPr lang="en-US" sz="2400" dirty="0" smtClean="0">
                <a:latin typeface="Helvetica Light"/>
                <a:cs typeface="Helvetica Light"/>
              </a:rPr>
              <a:t>  Uninfluenced by personal advantage or gain</a:t>
            </a:r>
          </a:p>
          <a:p>
            <a:pPr marL="320040" lvl="1" indent="0">
              <a:buNone/>
            </a:pPr>
            <a:r>
              <a:rPr lang="en-US" sz="2400" dirty="0" smtClean="0">
                <a:latin typeface="Helvetica Light"/>
                <a:cs typeface="Helvetica Light"/>
              </a:rPr>
              <a:t>  Presents truthful picture; advises on cooperation and     	compensation policies</a:t>
            </a:r>
            <a:endParaRPr lang="en-US" sz="2400" dirty="0">
              <a:latin typeface="Helvetica Light"/>
              <a:cs typeface="Helvetica Light"/>
            </a:endParaRPr>
          </a:p>
        </p:txBody>
      </p:sp>
      <p:sp>
        <p:nvSpPr>
          <p:cNvPr id="4" name="Oval 3"/>
          <p:cNvSpPr/>
          <p:nvPr/>
        </p:nvSpPr>
        <p:spPr>
          <a:xfrm>
            <a:off x="1066800" y="3124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1066800" y="3581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1066800" y="3962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066800" y="4419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7576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229600" cy="1143000"/>
          </a:xfrm>
        </p:spPr>
        <p:txBody>
          <a:bodyPr>
            <a:noAutofit/>
          </a:bodyPr>
          <a:lstStyle/>
          <a:p>
            <a:r>
              <a:rPr lang="en-US" sz="3600" dirty="0" smtClean="0"/>
              <a:t>License Law Officials (ARELLO) </a:t>
            </a:r>
            <a:br>
              <a:rPr lang="en-US" sz="3600" dirty="0" smtClean="0"/>
            </a:br>
            <a:r>
              <a:rPr lang="en-US" sz="3600" dirty="0" smtClean="0"/>
              <a:t>New, Heightened Attention</a:t>
            </a:r>
            <a:endParaRPr lang="en-US" sz="3600" dirty="0"/>
          </a:p>
        </p:txBody>
      </p:sp>
      <p:sp>
        <p:nvSpPr>
          <p:cNvPr id="3" name="Content Placeholder 2"/>
          <p:cNvSpPr>
            <a:spLocks noGrp="1"/>
          </p:cNvSpPr>
          <p:nvPr>
            <p:ph idx="1"/>
          </p:nvPr>
        </p:nvSpPr>
        <p:spPr>
          <a:xfrm>
            <a:off x="685800" y="1447800"/>
            <a:ext cx="8153400" cy="3962400"/>
          </a:xfrm>
        </p:spPr>
        <p:txBody>
          <a:bodyPr>
            <a:normAutofit/>
          </a:bodyPr>
          <a:lstStyle/>
          <a:p>
            <a:pPr marL="0" indent="0">
              <a:buNone/>
            </a:pPr>
            <a:r>
              <a:rPr lang="en-US" dirty="0" smtClean="0">
                <a:latin typeface="Helvetica Light"/>
                <a:cs typeface="Helvetica Light"/>
              </a:rPr>
              <a:t>Coming Soon listings create license law concerns:</a:t>
            </a:r>
          </a:p>
          <a:p>
            <a:pPr marL="320040" lvl="1" indent="0">
              <a:buNone/>
            </a:pPr>
            <a:r>
              <a:rPr lang="en-US" sz="2400" dirty="0" smtClean="0">
                <a:latin typeface="Helvetica Light"/>
                <a:cs typeface="Helvetica Light"/>
              </a:rPr>
              <a:t>  Duty </a:t>
            </a:r>
            <a:r>
              <a:rPr lang="en-US" sz="2400" dirty="0">
                <a:latin typeface="Helvetica Light"/>
                <a:cs typeface="Helvetica Light"/>
              </a:rPr>
              <a:t>to disclose potential risks that </a:t>
            </a:r>
            <a:r>
              <a:rPr lang="en-US" sz="2400" dirty="0" smtClean="0">
                <a:latin typeface="Helvetica Light"/>
                <a:cs typeface="Helvetica Light"/>
              </a:rPr>
              <a:t>pre-MLS </a:t>
            </a:r>
            <a:r>
              <a:rPr lang="en-US" sz="2400" dirty="0">
                <a:latin typeface="Helvetica Light"/>
                <a:cs typeface="Helvetica Light"/>
              </a:rPr>
              <a:t>marketing </a:t>
            </a:r>
            <a:r>
              <a:rPr lang="en-US" sz="2400" dirty="0" smtClean="0">
                <a:latin typeface="Helvetica Light"/>
                <a:cs typeface="Helvetica Light"/>
              </a:rPr>
              <a:t> 	may </a:t>
            </a:r>
            <a:r>
              <a:rPr lang="en-US" sz="2400" dirty="0">
                <a:latin typeface="Helvetica Light"/>
                <a:cs typeface="Helvetica Light"/>
              </a:rPr>
              <a:t>present for sellers </a:t>
            </a:r>
            <a:endParaRPr lang="en-US" sz="2400" dirty="0" smtClean="0">
              <a:latin typeface="Helvetica Light"/>
              <a:cs typeface="Helvetica Light"/>
            </a:endParaRPr>
          </a:p>
          <a:p>
            <a:pPr marL="320040" lvl="1" indent="0">
              <a:buNone/>
            </a:pPr>
            <a:r>
              <a:rPr lang="en-US" sz="2400" dirty="0" smtClean="0">
                <a:latin typeface="Helvetica Light"/>
                <a:cs typeface="Helvetica Light"/>
              </a:rPr>
              <a:t>  Misrepresentations about days-on-market</a:t>
            </a:r>
          </a:p>
          <a:p>
            <a:pPr marL="320040" lvl="1" indent="0">
              <a:buNone/>
            </a:pPr>
            <a:r>
              <a:rPr lang="en-US" sz="2400" dirty="0">
                <a:latin typeface="Helvetica Light"/>
                <a:cs typeface="Helvetica Light"/>
              </a:rPr>
              <a:t> </a:t>
            </a:r>
            <a:r>
              <a:rPr lang="en-US" sz="2400" dirty="0" smtClean="0">
                <a:latin typeface="Helvetica Light"/>
                <a:cs typeface="Helvetica Light"/>
              </a:rPr>
              <a:t> If used to double-end </a:t>
            </a:r>
            <a:r>
              <a:rPr lang="en-US" sz="2400" dirty="0">
                <a:latin typeface="Helvetica Light"/>
                <a:cs typeface="Helvetica Light"/>
              </a:rPr>
              <a:t>a </a:t>
            </a:r>
            <a:r>
              <a:rPr lang="en-US" sz="2400" dirty="0" smtClean="0">
                <a:latin typeface="Helvetica Light"/>
                <a:cs typeface="Helvetica Light"/>
              </a:rPr>
              <a:t>transaction</a:t>
            </a:r>
            <a:r>
              <a:rPr lang="en-US" sz="2400" dirty="0">
                <a:latin typeface="Helvetica Light"/>
                <a:cs typeface="Helvetica Light"/>
              </a:rPr>
              <a:t> may implicate </a:t>
            </a:r>
            <a:r>
              <a:rPr lang="en-US" sz="2400" dirty="0" smtClean="0">
                <a:latin typeface="Helvetica Light"/>
                <a:cs typeface="Helvetica Light"/>
              </a:rPr>
              <a:t>	agency relationship duties</a:t>
            </a:r>
          </a:p>
        </p:txBody>
      </p:sp>
      <p:sp>
        <p:nvSpPr>
          <p:cNvPr id="4" name="Oval 3"/>
          <p:cNvSpPr/>
          <p:nvPr/>
        </p:nvSpPr>
        <p:spPr>
          <a:xfrm>
            <a:off x="1066800" y="2819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1066800" y="3581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1066800" y="40386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6265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229600" cy="1143000"/>
          </a:xfrm>
        </p:spPr>
        <p:txBody>
          <a:bodyPr>
            <a:noAutofit/>
          </a:bodyPr>
          <a:lstStyle/>
          <a:p>
            <a:r>
              <a:rPr lang="en-US" sz="3600" dirty="0" smtClean="0"/>
              <a:t>Nebraska Real Estate Commission </a:t>
            </a:r>
            <a:br>
              <a:rPr lang="en-US" sz="3600" dirty="0" smtClean="0"/>
            </a:br>
            <a:r>
              <a:rPr lang="en-US" sz="3600" dirty="0" smtClean="0"/>
              <a:t>Agency Law Concerns</a:t>
            </a:r>
            <a:endParaRPr lang="en-US" sz="3600" dirty="0"/>
          </a:p>
        </p:txBody>
      </p:sp>
      <p:sp>
        <p:nvSpPr>
          <p:cNvPr id="3" name="Content Placeholder 2"/>
          <p:cNvSpPr>
            <a:spLocks noGrp="1"/>
          </p:cNvSpPr>
          <p:nvPr>
            <p:ph idx="1"/>
          </p:nvPr>
        </p:nvSpPr>
        <p:spPr>
          <a:xfrm>
            <a:off x="685800" y="1676400"/>
            <a:ext cx="8153400" cy="3429000"/>
          </a:xfrm>
        </p:spPr>
        <p:txBody>
          <a:bodyPr>
            <a:normAutofit/>
          </a:bodyPr>
          <a:lstStyle/>
          <a:p>
            <a:pPr marL="0" indent="0">
              <a:buNone/>
            </a:pPr>
            <a:r>
              <a:rPr lang="en-US" dirty="0" smtClean="0">
                <a:latin typeface="Helvetica Light"/>
                <a:cs typeface="Helvetica Light"/>
              </a:rPr>
              <a:t>Director Greg Lemon in Commission Comment </a:t>
            </a:r>
            <a:br>
              <a:rPr lang="en-US" dirty="0" smtClean="0">
                <a:latin typeface="Helvetica Light"/>
                <a:cs typeface="Helvetica Light"/>
              </a:rPr>
            </a:br>
            <a:r>
              <a:rPr lang="en-US" dirty="0" smtClean="0">
                <a:latin typeface="Helvetica Light"/>
                <a:cs typeface="Helvetica Light"/>
              </a:rPr>
              <a:t>(Summer, 2014):</a:t>
            </a:r>
          </a:p>
          <a:p>
            <a:pPr marL="320040" lvl="1" indent="0">
              <a:buNone/>
            </a:pPr>
            <a:r>
              <a:rPr lang="en-US" sz="2400" dirty="0" smtClean="0">
                <a:latin typeface="Helvetica Light"/>
                <a:cs typeface="Helvetica Light"/>
              </a:rPr>
              <a:t>  Licensees in “big trouble” often have breached their 	fiduciary duty and have put their own interests 	ahead of their clients by promoting a transaction 	that has more benefit to the agent</a:t>
            </a:r>
          </a:p>
        </p:txBody>
      </p:sp>
      <p:sp>
        <p:nvSpPr>
          <p:cNvPr id="4" name="Oval 3"/>
          <p:cNvSpPr/>
          <p:nvPr/>
        </p:nvSpPr>
        <p:spPr>
          <a:xfrm>
            <a:off x="1066800" y="32004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4732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normAutofit/>
          </a:bodyPr>
          <a:lstStyle/>
          <a:p>
            <a:r>
              <a:rPr lang="en-US" sz="3600" dirty="0" smtClean="0"/>
              <a:t>Fair Housing Concerns</a:t>
            </a:r>
            <a:endParaRPr lang="en-US" sz="3600" dirty="0"/>
          </a:p>
        </p:txBody>
      </p:sp>
      <p:sp>
        <p:nvSpPr>
          <p:cNvPr id="3" name="Content Placeholder 2"/>
          <p:cNvSpPr>
            <a:spLocks noGrp="1"/>
          </p:cNvSpPr>
          <p:nvPr>
            <p:ph idx="1"/>
          </p:nvPr>
        </p:nvSpPr>
        <p:spPr>
          <a:xfrm>
            <a:off x="685800" y="1524000"/>
            <a:ext cx="8153400" cy="3962400"/>
          </a:xfrm>
        </p:spPr>
        <p:txBody>
          <a:bodyPr>
            <a:normAutofit/>
          </a:bodyPr>
          <a:lstStyle/>
          <a:p>
            <a:pPr marL="0" indent="0">
              <a:buNone/>
            </a:pPr>
            <a:r>
              <a:rPr lang="en-US" dirty="0">
                <a:latin typeface="Helvetica Light"/>
                <a:cs typeface="Helvetica Light"/>
              </a:rPr>
              <a:t>Real estate regulators are also evaluating “coming soon” listings in light of fair housing </a:t>
            </a:r>
            <a:r>
              <a:rPr lang="en-US" dirty="0" smtClean="0">
                <a:latin typeface="Helvetica Light"/>
                <a:cs typeface="Helvetica Light"/>
              </a:rPr>
              <a:t>laws:</a:t>
            </a:r>
          </a:p>
          <a:p>
            <a:pPr marL="320040" lvl="1" indent="0">
              <a:buNone/>
            </a:pPr>
            <a:r>
              <a:rPr lang="en-US" sz="2400" dirty="0" smtClean="0">
                <a:latin typeface="Helvetica Light"/>
                <a:cs typeface="Helvetica Light"/>
              </a:rPr>
              <a:t>  Coming soon listings limit </a:t>
            </a:r>
            <a:r>
              <a:rPr lang="en-US" sz="2400" dirty="0">
                <a:latin typeface="Helvetica Light"/>
                <a:cs typeface="Helvetica Light"/>
              </a:rPr>
              <a:t>broad </a:t>
            </a:r>
            <a:r>
              <a:rPr lang="en-US" sz="2400" dirty="0" smtClean="0">
                <a:latin typeface="Helvetica Light"/>
                <a:cs typeface="Helvetica Light"/>
              </a:rPr>
              <a:t>exposure and restrict 	marketing to small groups of buyers given access 	to </a:t>
            </a:r>
            <a:r>
              <a:rPr lang="en-US" sz="2400" dirty="0">
                <a:latin typeface="Helvetica Light"/>
                <a:cs typeface="Helvetica Light"/>
              </a:rPr>
              <a:t>the listing </a:t>
            </a:r>
            <a:r>
              <a:rPr lang="en-US" sz="2400" dirty="0" smtClean="0">
                <a:latin typeface="Helvetica Light"/>
                <a:cs typeface="Helvetica Light"/>
              </a:rPr>
              <a:t>information</a:t>
            </a:r>
          </a:p>
          <a:p>
            <a:pPr marL="320040" lvl="1" indent="0">
              <a:buNone/>
            </a:pPr>
            <a:r>
              <a:rPr lang="en-US" sz="2400" dirty="0" smtClean="0">
                <a:latin typeface="Helvetica Light"/>
                <a:cs typeface="Helvetica Light"/>
              </a:rPr>
              <a:t>  May give appearance that seller and agent are skirting 	fair </a:t>
            </a:r>
            <a:r>
              <a:rPr lang="en-US" sz="2400" dirty="0">
                <a:latin typeface="Helvetica Light"/>
                <a:cs typeface="Helvetica Light"/>
              </a:rPr>
              <a:t>housing </a:t>
            </a:r>
            <a:r>
              <a:rPr lang="en-US" sz="2400" dirty="0" smtClean="0">
                <a:latin typeface="Helvetica Light"/>
                <a:cs typeface="Helvetica Light"/>
              </a:rPr>
              <a:t>laws</a:t>
            </a:r>
          </a:p>
          <a:p>
            <a:pPr marL="320040" lvl="1" indent="0">
              <a:buNone/>
            </a:pPr>
            <a:r>
              <a:rPr lang="en-US" sz="2400" dirty="0" smtClean="0">
                <a:latin typeface="Helvetica Light"/>
                <a:cs typeface="Helvetica Light"/>
              </a:rPr>
              <a:t>  Alleged fair </a:t>
            </a:r>
            <a:r>
              <a:rPr lang="en-US" sz="2400" dirty="0">
                <a:latin typeface="Helvetica Light"/>
                <a:cs typeface="Helvetica Light"/>
              </a:rPr>
              <a:t>housing </a:t>
            </a:r>
            <a:r>
              <a:rPr lang="en-US" sz="2400" dirty="0" smtClean="0">
                <a:latin typeface="Helvetica Light"/>
                <a:cs typeface="Helvetica Light"/>
              </a:rPr>
              <a:t>violations are difficult </a:t>
            </a:r>
            <a:r>
              <a:rPr lang="en-US" sz="2400" dirty="0">
                <a:latin typeface="Helvetica Light"/>
                <a:cs typeface="Helvetica Light"/>
              </a:rPr>
              <a:t>to defend </a:t>
            </a:r>
            <a:r>
              <a:rPr lang="en-US" sz="2400" dirty="0" smtClean="0">
                <a:latin typeface="Helvetica Light"/>
                <a:cs typeface="Helvetica Light"/>
              </a:rPr>
              <a:t>	and costly</a:t>
            </a:r>
            <a:endParaRPr lang="en-US" sz="2400" dirty="0">
              <a:latin typeface="Helvetica Light"/>
              <a:cs typeface="Helvetica Light"/>
            </a:endParaRPr>
          </a:p>
        </p:txBody>
      </p:sp>
      <p:sp>
        <p:nvSpPr>
          <p:cNvPr id="4" name="Oval 3"/>
          <p:cNvSpPr/>
          <p:nvPr/>
        </p:nvSpPr>
        <p:spPr>
          <a:xfrm>
            <a:off x="1066800" y="2743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1066800" y="3886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1066800" y="4648200"/>
            <a:ext cx="76200" cy="76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3723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1679</TotalTime>
  <Words>1425</Words>
  <Application>Microsoft Office PowerPoint</Application>
  <PresentationFormat>On-screen Show (4:3)</PresentationFormat>
  <Paragraphs>93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NewsPrint</vt:lpstr>
      <vt:lpstr>New MLS Policy on the  Timely Processing of Listings</vt:lpstr>
      <vt:lpstr>Listed for sale, but off-MLS:       -Coming soon listings      -Pocket, or quiet listings Listed for sale in MLS but not available to show</vt:lpstr>
      <vt:lpstr>Complaints are increasing  Practice is expanding Valid concerns…</vt:lpstr>
      <vt:lpstr>MLS Participation = Cooperation REALTOR® Code of Ethics License Law Fair Housing Law Consumer Concerns / Industry Appearance Civil Liability</vt:lpstr>
      <vt:lpstr>REALTORS® Agree to Cooperate</vt:lpstr>
      <vt:lpstr>REALTORS® Keep Client’s  Interests Primary</vt:lpstr>
      <vt:lpstr>License Law Officials (ARELLO)  New, Heightened Attention</vt:lpstr>
      <vt:lpstr>Nebraska Real Estate Commission  Agency Law Concerns</vt:lpstr>
      <vt:lpstr>Fair Housing Concerns</vt:lpstr>
      <vt:lpstr>Consumer Advocate Comments</vt:lpstr>
      <vt:lpstr>Consumer Advocate Comments</vt:lpstr>
      <vt:lpstr>NAR Legal Comments</vt:lpstr>
      <vt:lpstr>NAR Legal Comments</vt:lpstr>
      <vt:lpstr>Questions?</vt:lpstr>
      <vt:lpstr>1. Revise Policy &amp; Enforcement 2. Create “Active – No Show” Status 3. Seller Disclosure if Off-MLS</vt:lpstr>
      <vt:lpstr>MLS Policy &amp; Enforcement</vt:lpstr>
      <vt:lpstr>Policy #1</vt:lpstr>
      <vt:lpstr>Policy #2</vt:lpstr>
      <vt:lpstr>Policy #3</vt:lpstr>
      <vt:lpstr>Policy #4</vt:lpstr>
      <vt:lpstr>Policy #5</vt:lpstr>
      <vt:lpstr>Policy #6</vt:lpstr>
      <vt:lpstr>Policy #7</vt:lpstr>
      <vt:lpstr>Policy #8</vt:lpstr>
      <vt:lpstr>Policy #9</vt:lpstr>
      <vt:lpstr>Policy #10</vt:lpstr>
      <vt:lpstr>Policy #11</vt:lpstr>
      <vt:lpstr>Policy #12</vt:lpstr>
      <vt:lpstr>Policy #13</vt:lpstr>
      <vt:lpstr>Policy #14</vt:lpstr>
      <vt:lpstr>New Form</vt:lpstr>
      <vt:lpstr>Policy #15</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Policy Regarding the Timely Processing of MLS Listings</dc:title>
  <dc:creator>DBooth</dc:creator>
  <cp:lastModifiedBy>Instructor</cp:lastModifiedBy>
  <cp:revision>66</cp:revision>
  <dcterms:created xsi:type="dcterms:W3CDTF">2014-10-01T12:28:28Z</dcterms:created>
  <dcterms:modified xsi:type="dcterms:W3CDTF">2014-10-29T14:51:05Z</dcterms:modified>
</cp:coreProperties>
</file>